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97" r:id="rId3"/>
    <p:sldId id="298" r:id="rId4"/>
    <p:sldId id="29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5" r:id="rId16"/>
    <p:sldId id="300" r:id="rId17"/>
    <p:sldId id="278" r:id="rId18"/>
    <p:sldId id="274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93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7" autoAdjust="0"/>
  </p:normalViewPr>
  <p:slideViewPr>
    <p:cSldViewPr snapToGrid="0">
      <p:cViewPr varScale="1">
        <p:scale>
          <a:sx n="52" d="100"/>
          <a:sy n="52" d="100"/>
        </p:scale>
        <p:origin x="1363" y="58"/>
      </p:cViewPr>
      <p:guideLst>
        <p:guide orient="horz" pos="1296"/>
        <p:guide pos="25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8.xml"/><Relationship Id="rId18" Type="http://schemas.openxmlformats.org/officeDocument/2006/relationships/slide" Target="slides/slide23.xml"/><Relationship Id="rId3" Type="http://schemas.openxmlformats.org/officeDocument/2006/relationships/slide" Target="slides/slide7.xml"/><Relationship Id="rId21" Type="http://schemas.openxmlformats.org/officeDocument/2006/relationships/slide" Target="slides/slide26.xml"/><Relationship Id="rId7" Type="http://schemas.openxmlformats.org/officeDocument/2006/relationships/slide" Target="slides/slide12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" Type="http://schemas.openxmlformats.org/officeDocument/2006/relationships/slide" Target="slides/slide6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6.xml"/><Relationship Id="rId5" Type="http://schemas.openxmlformats.org/officeDocument/2006/relationships/slide" Target="slides/slide9.xml"/><Relationship Id="rId15" Type="http://schemas.openxmlformats.org/officeDocument/2006/relationships/slide" Target="slides/slide20.xml"/><Relationship Id="rId10" Type="http://schemas.openxmlformats.org/officeDocument/2006/relationships/slide" Target="slides/slide15.xml"/><Relationship Id="rId19" Type="http://schemas.openxmlformats.org/officeDocument/2006/relationships/slide" Target="slides/slide24.xml"/><Relationship Id="rId4" Type="http://schemas.openxmlformats.org/officeDocument/2006/relationships/slide" Target="slides/slide8.xml"/><Relationship Id="rId9" Type="http://schemas.openxmlformats.org/officeDocument/2006/relationships/slide" Target="slides/slide14.xml"/><Relationship Id="rId14" Type="http://schemas.openxmlformats.org/officeDocument/2006/relationships/slide" Target="slides/slide19.xml"/><Relationship Id="rId22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C09FA2-9E1D-4DC6-AEE1-B8BD46E66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6B3E-4978-4AE8-9A7D-C8B4B0C3B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870C-25ED-404B-AFE1-C27F931D8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B18891-2186-42E1-8D2E-9C31B6C56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A6D8-E28B-4240-9F3F-048FC5EE7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7D8D-D046-43A0-BB36-45EF85A25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CED-395F-4E58-8496-3FDEF74534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C192-2495-4474-B9B3-B4C43F28C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F3F-6719-41D4-A066-DCC6A4BDA7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21FF-EFFD-43E2-8952-87901CA6D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EBE8-0C43-4875-9061-B5962A1DE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E5E53A-9284-4306-B193-3DB5744C48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B5CAEF-F5E2-44EC-9788-6AFDD49D2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05000"/>
            <a:ext cx="7467600" cy="4187825"/>
          </a:xfrm>
        </p:spPr>
        <p:txBody>
          <a:bodyPr/>
          <a:lstStyle/>
          <a:p>
            <a:pPr>
              <a:buFontTx/>
              <a:buNone/>
            </a:pPr>
            <a:r>
              <a:rPr lang="ro-RO" sz="2800" dirty="0">
                <a:latin typeface="Cambria" panose="02040503050406030204" pitchFamily="18" charset="0"/>
              </a:rPr>
              <a:t>1.1 – Bazele SO</a:t>
            </a:r>
          </a:p>
          <a:p>
            <a:pPr>
              <a:buFontTx/>
              <a:buNone/>
            </a:pPr>
            <a:r>
              <a:rPr lang="ro-RO" sz="2800" dirty="0">
                <a:latin typeface="Cambria" panose="02040503050406030204" pitchFamily="18" charset="0"/>
              </a:rPr>
              <a:t>1.2 – Microsoft Windows</a:t>
            </a:r>
          </a:p>
          <a:p>
            <a:pPr>
              <a:buFontTx/>
              <a:buNone/>
            </a:pPr>
            <a:r>
              <a:rPr lang="ro-RO" sz="2800" dirty="0">
                <a:latin typeface="Cambria" panose="02040503050406030204" pitchFamily="18" charset="0"/>
              </a:rPr>
              <a:t>1.3 – Unix si Linux pe Desktop</a:t>
            </a:r>
          </a:p>
          <a:p>
            <a:pPr>
              <a:buFontTx/>
              <a:buNone/>
            </a:pPr>
            <a:r>
              <a:rPr lang="ro-RO" sz="2800" dirty="0">
                <a:latin typeface="Cambria" panose="02040503050406030204" pitchFamily="18" charset="0"/>
              </a:rPr>
              <a:t>1.4 – Bazele NOS</a:t>
            </a:r>
            <a:endParaRPr lang="ro-RO" sz="2800" dirty="0">
              <a:latin typeface="Cambria" panose="02040503050406030204" pitchFamily="18" charset="0"/>
              <a:cs typeface="Arial" charset="0"/>
            </a:endParaRPr>
          </a:p>
          <a:p>
            <a:endParaRPr lang="ro-RO" sz="2800" dirty="0">
              <a:latin typeface="Cambria" panose="02040503050406030204" pitchFamily="18" charset="0"/>
            </a:endParaRPr>
          </a:p>
          <a:p>
            <a:pPr marL="109728" indent="0">
              <a:buNone/>
            </a:pPr>
            <a:endParaRPr lang="ro-RO" dirty="0">
              <a:latin typeface="Cambria" panose="02040503050406030204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</a:rPr>
              <a:t>Introducere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Cambria" panose="02040503050406030204" pitchFamily="18" charset="0"/>
              </a:rPr>
              <a:t>î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</a:rPr>
              <a:t>Sisteme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</a:rPr>
              <a:t>operare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cs typeface="Arial" charset="0"/>
              </a:rPr>
              <a:t>Sistemul</a:t>
            </a:r>
            <a:r>
              <a:rPr lang="en-US" dirty="0">
                <a:latin typeface="Cambria" panose="02040503050406030204" pitchFamily="18" charset="0"/>
                <a:cs typeface="Arial" charset="0"/>
              </a:rPr>
              <a:t> de fi</a:t>
            </a:r>
            <a:r>
              <a:rPr lang="ro-RO" dirty="0">
                <a:latin typeface="Cambria" panose="02040503050406030204" pitchFamily="18" charset="0"/>
                <a:cs typeface="Arial" charset="0"/>
              </a:rPr>
              <a:t>ş</a:t>
            </a:r>
            <a:r>
              <a:rPr lang="en-US" dirty="0" err="1">
                <a:latin typeface="Cambria" panose="02040503050406030204" pitchFamily="18" charset="0"/>
                <a:cs typeface="Arial" charset="0"/>
              </a:rPr>
              <a:t>iere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371600"/>
            <a:ext cx="419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ntr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-un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sistem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fi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iere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ierarhic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, fi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ierele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afl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n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containere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logice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aranjate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ntr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-o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structur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arborescent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Sistemul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fi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iere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ncepe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cu r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d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cina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arborelui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UNIX 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Linux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numesc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aceste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containere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directoare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” 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subdirectoare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”.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Windows 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Macintosh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folosesc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termenii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"folder" 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"subfolder“.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481" r="1961" b="3256"/>
          <a:stretch>
            <a:fillRect/>
          </a:stretch>
        </p:blipFill>
        <p:spPr bwMode="auto">
          <a:xfrm>
            <a:off x="381000" y="1524000"/>
            <a:ext cx="373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96200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Un tip de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sistem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fi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iere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foarte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r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sp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â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ndit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este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File Allocation Table (FAT). 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Sistemele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FAT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sunt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administrate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disc de c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tre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sistemul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operare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Tabela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con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ţ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ine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o hart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a fi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ierelor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locul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unde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sunt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stocate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acestea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disc. 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Tabela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FAT face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referire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la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clusterele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hard-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discului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reprezint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unitatea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logica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baz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stoc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rii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disc.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Un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anumit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fi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ier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poate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fi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stocat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mai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multe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clustere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dar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un cluster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poate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con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ţ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ine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date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dintr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-un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singur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fi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ier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Sistemul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operare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folose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tabela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FAT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pentru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a g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toate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clusterele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disc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unde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sunt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stocat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fi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ier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ele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cs typeface="Arial" charset="0"/>
              </a:rPr>
              <a:t>Sistemul</a:t>
            </a:r>
            <a:r>
              <a:rPr lang="en-US" dirty="0">
                <a:latin typeface="Cambria" panose="02040503050406030204" pitchFamily="18" charset="0"/>
                <a:cs typeface="Arial" charset="0"/>
              </a:rPr>
              <a:t> de fi</a:t>
            </a:r>
            <a:r>
              <a:rPr lang="ro-RO" dirty="0">
                <a:latin typeface="Cambria" panose="02040503050406030204" pitchFamily="18" charset="0"/>
                <a:cs typeface="Arial" charset="0"/>
              </a:rPr>
              <a:t>ş</a:t>
            </a:r>
            <a:r>
              <a:rPr lang="en-US" dirty="0" err="1">
                <a:latin typeface="Cambria" panose="02040503050406030204" pitchFamily="18" charset="0"/>
                <a:cs typeface="Arial" charset="0"/>
              </a:rPr>
              <a:t>iere</a:t>
            </a:r>
            <a:endParaRPr lang="en-US" dirty="0">
              <a:latin typeface="Cambria" panose="02040503050406030204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cs typeface="Arial" charset="0"/>
              </a:rPr>
              <a:t>Sistemul</a:t>
            </a:r>
            <a:r>
              <a:rPr lang="en-US" dirty="0">
                <a:latin typeface="Cambria" panose="02040503050406030204" pitchFamily="18" charset="0"/>
                <a:cs typeface="Arial" charset="0"/>
              </a:rPr>
              <a:t> de fi</a:t>
            </a:r>
            <a:r>
              <a:rPr lang="ro-RO" dirty="0">
                <a:latin typeface="Cambria" panose="02040503050406030204" pitchFamily="18" charset="0"/>
                <a:cs typeface="Arial" charset="0"/>
              </a:rPr>
              <a:t>ş</a:t>
            </a:r>
            <a:r>
              <a:rPr lang="en-US" dirty="0" err="1">
                <a:latin typeface="Cambria" panose="02040503050406030204" pitchFamily="18" charset="0"/>
                <a:cs typeface="Arial" charset="0"/>
              </a:rPr>
              <a:t>iere</a:t>
            </a:r>
            <a:endParaRPr lang="en-US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371600"/>
            <a:ext cx="79248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Exist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trei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tipuri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sisteme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FAT:</a:t>
            </a:r>
          </a:p>
          <a:p>
            <a:pPr lvl="1">
              <a:lnSpc>
                <a:spcPct val="90000"/>
              </a:lnSpc>
            </a:pP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FAT12</a:t>
            </a:r>
            <a:endParaRPr lang="en-US" sz="2400" dirty="0">
              <a:latin typeface="Cambria" panose="02040503050406030204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FAT16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FAT32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FAT16 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FAT32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reprezint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versiuni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mbun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t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ăţ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ale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sistemului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original FAT.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02088"/>
            <a:ext cx="4495800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cs typeface="Arial" charset="0"/>
              </a:rPr>
              <a:t>SO de tip Desktop </a:t>
            </a: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31900"/>
            <a:ext cx="4572000" cy="4038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mbria" panose="02040503050406030204" pitchFamily="18" charset="0"/>
                <a:cs typeface="Arial" charset="0"/>
              </a:rPr>
              <a:t>Microsoft Disk Operating System (MS-DOS)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este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unul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dintre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primele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SO desktop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ce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se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mai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Arial" charset="0"/>
              </a:rPr>
              <a:t>î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ntalne</a:t>
            </a:r>
            <a:r>
              <a:rPr lang="ro-RO" sz="2000" dirty="0">
                <a:latin typeface="Cambria" panose="02040503050406030204" pitchFamily="18" charset="0"/>
                <a:cs typeface="Arial" charset="0"/>
              </a:rPr>
              <a:t>ş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te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uneori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pentru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a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oferi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suport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unor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aplica</a:t>
            </a:r>
            <a:r>
              <a:rPr lang="ro-RO" sz="2000" dirty="0">
                <a:latin typeface="Cambria" panose="02040503050406030204" pitchFamily="18" charset="0"/>
                <a:cs typeface="Arial" charset="0"/>
              </a:rPr>
              <a:t>ţ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ii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vechi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mbria" panose="02040503050406030204" pitchFamily="18" charset="0"/>
                <a:cs typeface="Arial" charset="0"/>
              </a:rPr>
              <a:t>Microsoft Windows include Windows 95, 98, ME, NT, 2000, XP, Vista, Windows 7</a:t>
            </a:r>
            <a:r>
              <a:rPr lang="ro-RO" sz="2000" dirty="0">
                <a:latin typeface="Cambria" panose="02040503050406030204" pitchFamily="18" charset="0"/>
                <a:cs typeface="Arial" charset="0"/>
              </a:rPr>
              <a:t>, Windows 8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.</a:t>
            </a:r>
            <a:endParaRPr lang="en-US" sz="2000" dirty="0"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ambria" panose="02040503050406030204" pitchFamily="18" charset="0"/>
                <a:cs typeface="Arial" charset="0"/>
              </a:rPr>
              <a:t>Apple Macintosh OS (Mac OS) include OS 8, OS 9, and OS X (OS 10).</a:t>
            </a:r>
            <a:endParaRPr lang="en-US" sz="2000" dirty="0"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ambria" panose="02040503050406030204" pitchFamily="18" charset="0"/>
                <a:cs typeface="Arial" charset="0"/>
              </a:rPr>
              <a:t>Linux include diverse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distribu</a:t>
            </a:r>
            <a:r>
              <a:rPr lang="ro-RO" sz="2000" dirty="0">
                <a:latin typeface="Cambria" panose="02040503050406030204" pitchFamily="18" charset="0"/>
                <a:cs typeface="Arial" charset="0"/>
              </a:rPr>
              <a:t>ţ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ii din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partea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mai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multor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companii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precum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Red Hat, Caldera, Santa Cruz Operation (SCO),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SuSE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ro-RO" sz="2000" dirty="0" err="1">
                <a:latin typeface="Cambria" panose="02040503050406030204" pitchFamily="18" charset="0"/>
                <a:cs typeface="Arial" charset="0"/>
              </a:rPr>
              <a:t>ş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i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Arial" charset="0"/>
              </a:rPr>
              <a:t>altele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UNIX include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distribu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ţ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ii ale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unor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mari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companii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de software,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precum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HP-UX (HP), Sun Solaris (Sun Microsystems), AIX (IBM), </a:t>
            </a:r>
            <a:r>
              <a:rPr lang="ro-RO" sz="2000" dirty="0" err="1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000">
                <a:latin typeface="Cambria" panose="02040503050406030204" pitchFamily="18" charset="0"/>
                <a:cs typeface="Times New Roman" pitchFamily="18" charset="0"/>
              </a:rPr>
              <a:t>.a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>
            <a:fillRect/>
          </a:stretch>
        </p:blipFill>
        <p:spPr bwMode="auto">
          <a:xfrm>
            <a:off x="63500" y="2425700"/>
            <a:ext cx="427672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cs typeface="Arial" charset="0"/>
              </a:rPr>
              <a:t>MS-DOS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343400" cy="50244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Microsoft a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scos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pe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piata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primul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produs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Windows - Windows 1.0, in 1985. 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Versiunea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Microsoft a SO DOS (MS-DOS) a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fost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construit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pe un SO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denumit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86-DOS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QDOS (Quick and Dirty Operating System). 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Firma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Seattle Computer Products a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scris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QDOS-ul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pentru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rula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pe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procesorul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Intel 8086.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IBM a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utilizat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procesorul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8088 (o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versiune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mai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ieftin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)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noua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linie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de PC-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uri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Microsoft a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cump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rat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drepturile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autor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pentru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QDOS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ș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scos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pe pia</a:t>
            </a:r>
            <a:r>
              <a:rPr lang="ro-RO" sz="2000" dirty="0" err="1">
                <a:latin typeface="Cambria" panose="02040503050406030204" pitchFamily="18" charset="0"/>
                <a:cs typeface="Times New Roman" pitchFamily="18" charset="0"/>
              </a:rPr>
              <a:t>ță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MS-DOS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n 1981. 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1654" r="2083"/>
          <a:stretch>
            <a:fillRect/>
          </a:stretch>
        </p:blipFill>
        <p:spPr bwMode="auto">
          <a:xfrm>
            <a:off x="0" y="1187450"/>
            <a:ext cx="44100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3732" r="3847" b="6688"/>
          <a:stretch>
            <a:fillRect/>
          </a:stretch>
        </p:blipFill>
        <p:spPr bwMode="auto">
          <a:xfrm>
            <a:off x="0" y="3698875"/>
            <a:ext cx="44323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cs typeface="Arial" charset="0"/>
              </a:rPr>
              <a:t>Windows NT si Windows 2000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371600"/>
            <a:ext cx="2895600" cy="4267200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Evolutia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familiei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sisteme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operare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Windows de la  NT 3.1 p</a:t>
            </a:r>
            <a:r>
              <a:rPr lang="ro-RO" sz="2400" dirty="0">
                <a:latin typeface="Cambria" panose="02040503050406030204" pitchFamily="18" charset="0"/>
                <a:cs typeface="Arial" charset="0"/>
              </a:rPr>
              <a:t>â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n</a:t>
            </a:r>
            <a:r>
              <a:rPr lang="ro-RO" sz="2400" dirty="0">
                <a:latin typeface="Cambria" panose="02040503050406030204" pitchFamily="18" charset="0"/>
                <a:cs typeface="Arial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la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apari</a:t>
            </a:r>
            <a:r>
              <a:rPr lang="ro-RO" sz="2400" dirty="0">
                <a:latin typeface="Cambria" panose="02040503050406030204" pitchFamily="18" charset="0"/>
                <a:cs typeface="Arial" charset="0"/>
              </a:rPr>
              <a:t>ț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ia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Windows 2000.</a:t>
            </a:r>
            <a:endParaRPr lang="en-US" sz="2400" dirty="0">
              <a:latin typeface="Cambria" panose="02040503050406030204" pitchFamily="18" charset="0"/>
              <a:cs typeface="Times New Roman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2"/>
          <a:stretch>
            <a:fillRect/>
          </a:stretch>
        </p:blipFill>
        <p:spPr bwMode="auto">
          <a:xfrm>
            <a:off x="304800" y="1447800"/>
            <a:ext cx="56388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cs typeface="Arial" charset="0"/>
              </a:rPr>
              <a:t>Windows 1</a:t>
            </a:r>
            <a:r>
              <a:rPr lang="ro-RO" dirty="0">
                <a:latin typeface="Cambria" panose="02040503050406030204" pitchFamily="18" charset="0"/>
                <a:cs typeface="Arial" charset="0"/>
              </a:rPr>
              <a:t>1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-82550" y="1209675"/>
            <a:ext cx="9226550" cy="16779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</a:pP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Ultima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versiune a SO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Windows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este 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1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este aceea 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din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5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Oct. 202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cu ultimul update din feb 2024 </a:t>
            </a:r>
            <a:r>
              <a:rPr lang="ro-RO" sz="2400" dirty="0"/>
              <a:t>23H2 (10.0.22631.3155).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</a:pP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Compania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Microsoft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oferă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actualizări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majore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o dată la fiecare 6 luni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419DA-2037-4E77-9C25-0DC1A5024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53" y="3060311"/>
            <a:ext cx="5358730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61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cs typeface="Arial" charset="0"/>
              </a:rPr>
              <a:t>Windows CLI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371600"/>
            <a:ext cx="4495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Toate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versiunile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de Windows include un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mediu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lucru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la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linia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comand</a:t>
            </a:r>
            <a:r>
              <a:rPr lang="ro-RO" sz="2400" dirty="0">
                <a:latin typeface="Cambria" panose="02040503050406030204" pitchFamily="18" charset="0"/>
                <a:cs typeface="Arial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ce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permite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utilizatorului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s</a:t>
            </a:r>
            <a:r>
              <a:rPr lang="ro-RO" sz="2400" dirty="0">
                <a:latin typeface="Cambria" panose="02040503050406030204" pitchFamily="18" charset="0"/>
                <a:cs typeface="Arial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foloseasc</a:t>
            </a:r>
            <a:r>
              <a:rPr lang="ro-RO" sz="2400" dirty="0">
                <a:latin typeface="Cambria" panose="02040503050406030204" pitchFamily="18" charset="0"/>
                <a:cs typeface="Arial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comenzile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 MS-DOS </a:t>
            </a:r>
            <a:r>
              <a:rPr lang="en-US" sz="2400" dirty="0" err="1">
                <a:latin typeface="Cambria" panose="02040503050406030204" pitchFamily="18" charset="0"/>
                <a:cs typeface="Arial" charset="0"/>
              </a:rPr>
              <a:t>uzuale</a:t>
            </a:r>
            <a:r>
              <a:rPr lang="en-US" sz="2400" dirty="0">
                <a:latin typeface="Cambria" panose="02040503050406030204" pitchFamily="18" charset="0"/>
                <a:cs typeface="Arial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Pentru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accesa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linia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coman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dă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n Windows,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selecta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cs typeface="Times New Roman" pitchFamily="18" charset="0"/>
              </a:rPr>
              <a:t>Run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din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meniul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Start 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ș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tasta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Times New Roman" pitchFamily="18" charset="0"/>
              </a:rPr>
              <a:t>cmd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n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caseta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dialog Run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 (sau scrieți </a:t>
            </a:r>
            <a:r>
              <a:rPr lang="ro-RO" sz="2400" b="1" dirty="0">
                <a:latin typeface="Cambria" panose="02040503050406030204" pitchFamily="18" charset="0"/>
                <a:cs typeface="Times New Roman" pitchFamily="18" charset="0"/>
              </a:rPr>
              <a:t>cmd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 după ce ați apăsat pe lupa de căutare din stânga jos)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583" r="1346"/>
          <a:stretch>
            <a:fillRect/>
          </a:stretch>
        </p:blipFill>
        <p:spPr bwMode="auto">
          <a:xfrm>
            <a:off x="263525" y="1458913"/>
            <a:ext cx="3573463" cy="18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505200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cs typeface="Arial" charset="0"/>
              </a:rPr>
              <a:t>Unix si Linux pe Desktop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39800" y="1193800"/>
            <a:ext cx="7924800" cy="2895600"/>
          </a:xfrm>
        </p:spPr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Exist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zeci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variante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diferite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UNIX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/Linux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O mare parte a re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elei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Internet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ruleaz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sisteme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puternice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UNIX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/Linux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Cu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toate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c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SO UNIX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este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n general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asociat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cu hardware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scump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ș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este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considerat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neprietenos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cu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utilizatorul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ultimile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dezvolt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ăr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incluz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â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nd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aici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ș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crearea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Linux-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ului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au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schimbat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aceast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imagine.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4127500"/>
            <a:ext cx="5781675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cs typeface="Arial" charset="0"/>
              </a:rPr>
              <a:t>Originile Linux-ului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130300"/>
            <a:ext cx="8001000" cy="1981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o-RO" sz="2200" dirty="0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nce</a:t>
            </a:r>
            <a:r>
              <a:rPr lang="ro-RO" sz="2200" dirty="0">
                <a:latin typeface="Cambria" panose="02040503050406030204" pitchFamily="18" charset="0"/>
                <a:cs typeface="Times New Roman" pitchFamily="18" charset="0"/>
              </a:rPr>
              <a:t>pâ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nd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cu sf</a:t>
            </a:r>
            <a:r>
              <a:rPr lang="ro-RO" sz="2200" dirty="0">
                <a:latin typeface="Cambria" panose="02040503050406030204" pitchFamily="18" charset="0"/>
                <a:cs typeface="Times New Roman" pitchFamily="18" charset="0"/>
              </a:rPr>
              <a:t>â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r</a:t>
            </a:r>
            <a:r>
              <a:rPr lang="ro-RO" sz="2200" dirty="0">
                <a:latin typeface="Cambria" panose="02040503050406030204" pitchFamily="18" charset="0"/>
                <a:cs typeface="Times New Roman" pitchFamily="18" charset="0"/>
              </a:rPr>
              <a:t>ș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itul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anilor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‘90, Linux-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ul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a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devenit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o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alternativ</a:t>
            </a:r>
            <a:r>
              <a:rPr lang="ro-RO" sz="22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viabil</a:t>
            </a:r>
            <a:r>
              <a:rPr lang="ro-RO" sz="22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pentru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UNIX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servere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200" dirty="0" err="1">
                <a:latin typeface="Cambria" panose="02040503050406030204" pitchFamily="18" charset="0"/>
                <a:cs typeface="Times New Roman" pitchFamily="18" charset="0"/>
              </a:rPr>
              <a:t>ș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pentru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Windows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desktop. </a:t>
            </a:r>
          </a:p>
          <a:p>
            <a:pPr>
              <a:lnSpc>
                <a:spcPct val="90000"/>
              </a:lnSpc>
            </a:pP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Popularitatea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SO Linux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desktop a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contribuit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la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interesul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folosirii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unor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distribu</a:t>
            </a:r>
            <a:r>
              <a:rPr lang="ro-RO" sz="22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ii de UNIX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desktop,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precum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FreeBSD </a:t>
            </a:r>
            <a:r>
              <a:rPr lang="ro-RO" sz="2200" dirty="0" err="1">
                <a:latin typeface="Cambria" panose="02040503050406030204" pitchFamily="18" charset="0"/>
                <a:cs typeface="Times New Roman" pitchFamily="18" charset="0"/>
              </a:rPr>
              <a:t>ș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Sun Solaris.</a:t>
            </a:r>
          </a:p>
          <a:p>
            <a:pPr>
              <a:lnSpc>
                <a:spcPct val="90000"/>
              </a:lnSpc>
            </a:pP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Versiunile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de Linux pot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rula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acum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aproape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orice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procesor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14563" y="211931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9701" name="Picture 5" descr="1-3-2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52" y="2675273"/>
            <a:ext cx="6760995" cy="37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227216" y="1568104"/>
            <a:ext cx="7467600" cy="41878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mbria" panose="02040503050406030204" pitchFamily="18" charset="0"/>
              </a:rPr>
              <a:t>who am I (</a:t>
            </a:r>
            <a:r>
              <a:rPr lang="en-US" sz="2800" dirty="0" err="1">
                <a:latin typeface="Cambria" panose="02040503050406030204" pitchFamily="18" charset="0"/>
              </a:rPr>
              <a:t>whoami</a:t>
            </a:r>
            <a:r>
              <a:rPr lang="en-US" sz="2800" dirty="0">
                <a:latin typeface="Cambria" panose="020405030504060302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mbria" panose="02040503050406030204" pitchFamily="18" charset="0"/>
              </a:rPr>
              <a:t>echo $LOGNAME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mbria" panose="02040503050406030204" pitchFamily="18" charset="0"/>
              </a:rPr>
              <a:t>id –un</a:t>
            </a:r>
            <a:endParaRPr lang="en-US" sz="2800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latin typeface="Cambria" panose="02040503050406030204" pitchFamily="18" charset="0"/>
              </a:rPr>
              <a:t>uname</a:t>
            </a:r>
            <a:r>
              <a:rPr lang="en-US" sz="2800" dirty="0">
                <a:latin typeface="Cambria" panose="02040503050406030204" pitchFamily="18" charset="0"/>
              </a:rPr>
              <a:t> –a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mbria" panose="02040503050406030204" pitchFamily="18" charset="0"/>
              </a:rPr>
              <a:t>hostname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err="1">
                <a:latin typeface="Cambria" panose="02040503050406030204" pitchFamily="18" charset="0"/>
              </a:rPr>
              <a:t>Comenzi</a:t>
            </a:r>
            <a:r>
              <a:rPr lang="en-US" dirty="0">
                <a:latin typeface="Cambria" panose="02040503050406030204" pitchFamily="18" charset="0"/>
              </a:rPr>
              <a:t> de tip “help”: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mbria" panose="02040503050406030204" pitchFamily="18" charset="0"/>
              </a:rPr>
              <a:t>man </a:t>
            </a:r>
          </a:p>
          <a:p>
            <a:pPr>
              <a:lnSpc>
                <a:spcPct val="80000"/>
              </a:lnSpc>
            </a:pPr>
            <a:r>
              <a:rPr lang="en-US" dirty="0" err="1">
                <a:latin typeface="Cambria" panose="02040503050406030204" pitchFamily="18" charset="0"/>
              </a:rPr>
              <a:t>whatis</a:t>
            </a: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mbria" panose="02040503050406030204" pitchFamily="18" charset="0"/>
              </a:rPr>
              <a:t>apropos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</a:rPr>
              <a:t>Comenzi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 Unix/Linux introductive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cs typeface="Arial" charset="0"/>
              </a:rPr>
              <a:t>Linux/UNIX GUI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343400" cy="4267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latin typeface="Cambria" panose="02040503050406030204" pitchFamily="18" charset="0"/>
                <a:cs typeface="Arial" charset="0"/>
              </a:rPr>
              <a:t>At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â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t UNIX-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ul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c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â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t </a:t>
            </a:r>
            <a:r>
              <a:rPr lang="ro-RO" sz="2300" dirty="0" err="1">
                <a:latin typeface="Cambria" panose="02040503050406030204" pitchFamily="18" charset="0"/>
                <a:cs typeface="Arial" charset="0"/>
              </a:rPr>
              <a:t>ș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i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Linux-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ul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sunt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capabile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s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ă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ruleze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interfe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ț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e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grafice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de tip GUI. </a:t>
            </a:r>
            <a:endParaRPr lang="ro-RO" sz="2300" dirty="0">
              <a:latin typeface="Cambria" panose="02040503050406030204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300" dirty="0">
              <a:latin typeface="Cambria" panose="02040503050406030204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latin typeface="Cambria" panose="02040503050406030204" pitchFamily="18" charset="0"/>
                <a:cs typeface="Arial" charset="0"/>
              </a:rPr>
              <a:t>Din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cauza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faptului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c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ă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exist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ă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at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â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t de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multe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versiuni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diferite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de UNIX </a:t>
            </a:r>
            <a:r>
              <a:rPr lang="ro-RO" sz="2300" dirty="0" err="1">
                <a:latin typeface="Cambria" panose="02040503050406030204" pitchFamily="18" charset="0"/>
                <a:cs typeface="Arial" charset="0"/>
              </a:rPr>
              <a:t>ș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i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Linux, exist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ă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o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serie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î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ntreag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ă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de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interfe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ț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e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grafice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dintre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care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putem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alege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.</a:t>
            </a:r>
            <a:endParaRPr lang="ro-RO" sz="2300" dirty="0">
              <a:latin typeface="Cambria" panose="02040503050406030204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300" dirty="0">
              <a:latin typeface="Cambria" panose="02040503050406030204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latin typeface="Cambria" panose="02040503050406030204" pitchFamily="18" charset="0"/>
                <a:cs typeface="Arial" charset="0"/>
              </a:rPr>
              <a:t>UNIX/Linux se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bazeaz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ă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pe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sistemul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X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Window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pentru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a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afi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ș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a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interfa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ț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a </a:t>
            </a:r>
            <a:r>
              <a:rPr lang="en-US" sz="2300" dirty="0" err="1">
                <a:latin typeface="Cambria" panose="02040503050406030204" pitchFamily="18" charset="0"/>
                <a:cs typeface="Arial" charset="0"/>
              </a:rPr>
              <a:t>grafic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ă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. </a:t>
            </a:r>
            <a:endParaRPr lang="ro-RO" sz="2300" dirty="0">
              <a:latin typeface="Cambria" panose="02040503050406030204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300" dirty="0">
              <a:latin typeface="Cambria" panose="02040503050406030204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latin typeface="Cambria" panose="02040503050406030204" pitchFamily="18" charset="0"/>
                <a:cs typeface="Arial" charset="0"/>
              </a:rPr>
              <a:t>GNOME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 (GNU Network Object Model Environment)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conține</a:t>
            </a:r>
            <a:r>
              <a:rPr lang="en-US" sz="2300" dirty="0">
                <a:latin typeface="Cambria" panose="02040503050406030204" pitchFamily="18" charset="0"/>
                <a:cs typeface="Arial" charset="0"/>
              </a:rPr>
              <a:t> un </a:t>
            </a:r>
            <a:r>
              <a:rPr lang="ro-RO" sz="2300" dirty="0">
                <a:latin typeface="Cambria" panose="02040503050406030204" pitchFamily="18" charset="0"/>
                <a:cs typeface="Arial" charset="0"/>
              </a:rPr>
              <a:t>GUI și un set de aplicații dezvoltate pentru Linux</a:t>
            </a:r>
            <a:endParaRPr lang="en-US" sz="2300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797" r="865"/>
          <a:stretch>
            <a:fillRect/>
          </a:stretch>
        </p:blipFill>
        <p:spPr bwMode="auto">
          <a:xfrm>
            <a:off x="0" y="2006600"/>
            <a:ext cx="4537075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charset="0"/>
              </a:rPr>
              <a:t>Linux/UNIX GUI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371600"/>
            <a:ext cx="43434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Exist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ă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mai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multe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medii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grafice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desktop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pentru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Linux,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precum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KDE (K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ool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Desktop Environment)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și GNOME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Dintre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acestea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 GNOME a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devenit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treptat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un GUI "standard" UNIX </a:t>
            </a:r>
            <a:r>
              <a:rPr lang="ro-RO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ș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Linux.</a:t>
            </a:r>
          </a:p>
          <a:p>
            <a:pPr>
              <a:lnSpc>
                <a:spcPct val="90000"/>
              </a:lnSpc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SO Linux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ofer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ă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suport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pentru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zeci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de “window managers”,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astfel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î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nc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â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fiecare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poate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fi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setat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î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func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ț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ie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de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dorin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ț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e - nu exist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ă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un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anume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standard de design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care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trebuie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s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ă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ro-RO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î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respecte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o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fereastr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ă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3894" r="1913"/>
          <a:stretch>
            <a:fillRect/>
          </a:stretch>
        </p:blipFill>
        <p:spPr bwMode="auto">
          <a:xfrm>
            <a:off x="376238" y="1392238"/>
            <a:ext cx="3590925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54500"/>
            <a:ext cx="3733800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cs typeface="Arial" charset="0"/>
              </a:rPr>
              <a:t>Originile SO UNIX</a:t>
            </a: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0038" y="1371600"/>
            <a:ext cx="4729162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ambria" panose="02040503050406030204" pitchFamily="18" charset="0"/>
                <a:cs typeface="Arial" charset="0"/>
              </a:rPr>
              <a:t>SO UNIX </a:t>
            </a:r>
            <a:r>
              <a:rPr lang="ro-RO" sz="2200" dirty="0" err="1">
                <a:latin typeface="Cambria" panose="02040503050406030204" pitchFamily="18" charset="0"/>
                <a:cs typeface="Arial" charset="0"/>
              </a:rPr>
              <a:t>ș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i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Linux au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fost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proiectate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pentru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a fi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flexibile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ro-RO" sz="2200" dirty="0" err="1">
                <a:latin typeface="Cambria" panose="02040503050406030204" pitchFamily="18" charset="0"/>
                <a:cs typeface="Arial" charset="0"/>
              </a:rPr>
              <a:t>ș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i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personalizabile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Cambria" panose="02040503050406030204" pitchFamily="18" charset="0"/>
                <a:cs typeface="Arial" charset="0"/>
              </a:rPr>
              <a:t>SO UNIX </a:t>
            </a:r>
            <a:r>
              <a:rPr lang="ro-RO" sz="2200" dirty="0" err="1">
                <a:latin typeface="Cambria" panose="02040503050406030204" pitchFamily="18" charset="0"/>
                <a:cs typeface="Arial" charset="0"/>
              </a:rPr>
              <a:t>ș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i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Linux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ofer</a:t>
            </a:r>
            <a:r>
              <a:rPr lang="ro-RO" sz="2200" dirty="0">
                <a:latin typeface="Cambria" panose="02040503050406030204" pitchFamily="18" charset="0"/>
                <a:cs typeface="Arial" charset="0"/>
              </a:rPr>
              <a:t>ă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suport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pentru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diverse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interfe</a:t>
            </a:r>
            <a:r>
              <a:rPr lang="ro-RO" sz="2200" dirty="0">
                <a:latin typeface="Cambria" panose="02040503050406030204" pitchFamily="18" charset="0"/>
                <a:cs typeface="Arial" charset="0"/>
              </a:rPr>
              <a:t>ț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e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utilizator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Cele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mai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cunoscute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interfe</a:t>
            </a:r>
            <a:r>
              <a:rPr lang="ro-RO" sz="2200" dirty="0">
                <a:latin typeface="Cambria" panose="02040503050406030204" pitchFamily="18" charset="0"/>
                <a:cs typeface="Arial" charset="0"/>
              </a:rPr>
              <a:t>ț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e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bazate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pe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text se 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numesc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  shell-</a:t>
            </a:r>
            <a:r>
              <a:rPr lang="en-US" sz="2200" dirty="0" err="1">
                <a:latin typeface="Cambria" panose="02040503050406030204" pitchFamily="18" charset="0"/>
                <a:cs typeface="Arial" charset="0"/>
              </a:rPr>
              <a:t>uri</a:t>
            </a:r>
            <a:r>
              <a:rPr lang="en-US" sz="2200" dirty="0">
                <a:latin typeface="Cambria" panose="02040503050406030204" pitchFamily="18" charset="0"/>
                <a:cs typeface="Arial" charset="0"/>
              </a:rPr>
              <a:t>.</a:t>
            </a:r>
            <a:endParaRPr lang="en-US" sz="2200" dirty="0"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Utilizatorii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tasteaz</a:t>
            </a:r>
            <a:r>
              <a:rPr lang="ro-RO" sz="22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comenzile</a:t>
            </a:r>
            <a:r>
              <a:rPr lang="ro-RO" sz="2200" dirty="0">
                <a:latin typeface="Cambria" panose="02040503050406030204" pitchFamily="18" charset="0"/>
                <a:cs typeface="Times New Roman" pitchFamily="18" charset="0"/>
              </a:rPr>
              <a:t>,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c</a:t>
            </a:r>
            <a:r>
              <a:rPr lang="ro-RO" sz="2200" dirty="0">
                <a:latin typeface="Cambria" panose="02040503050406030204" pitchFamily="18" charset="0"/>
                <a:cs typeface="Times New Roman" pitchFamily="18" charset="0"/>
              </a:rPr>
              <a:t>ar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e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sunt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apoi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interpretate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de c</a:t>
            </a:r>
            <a:r>
              <a:rPr lang="ro-RO" sz="22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200" dirty="0" err="1">
                <a:latin typeface="Cambria" panose="02040503050406030204" pitchFamily="18" charset="0"/>
                <a:cs typeface="Times New Roman" pitchFamily="18" charset="0"/>
              </a:rPr>
              <a:t>tre</a:t>
            </a:r>
            <a:r>
              <a:rPr lang="en-US" sz="2200" dirty="0">
                <a:latin typeface="Cambria" panose="02040503050406030204" pitchFamily="18" charset="0"/>
                <a:cs typeface="Times New Roman" pitchFamily="18" charset="0"/>
              </a:rPr>
              <a:t> shell.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8179" b="8134"/>
          <a:stretch>
            <a:fillRect/>
          </a:stretch>
        </p:blipFill>
        <p:spPr bwMode="auto">
          <a:xfrm>
            <a:off x="409575" y="1500188"/>
            <a:ext cx="3748088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mbria" panose="02040503050406030204" pitchFamily="18" charset="0"/>
                <a:cs typeface="Arial" charset="0"/>
              </a:rPr>
              <a:t>Instrumente de configurare a SO Linux si UNIX</a:t>
            </a: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27525" y="1371600"/>
            <a:ext cx="4816475" cy="4267200"/>
          </a:xfrm>
        </p:spPr>
        <p:txBody>
          <a:bodyPr/>
          <a:lstStyle/>
          <a:p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Diversele versiuni de UNIX și Linux oferă o mulțime de instrumente de configurare asemănătoare cu Control Panel-ul din Windows. </a:t>
            </a:r>
          </a:p>
          <a:p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Există astfel atât instrumente la linia de comandă pentru medii CLI, cât și instrumente pentru medii grafice (de ex. </a:t>
            </a:r>
            <a:r>
              <a:rPr lang="ro-RO" sz="2400" i="1" dirty="0">
                <a:latin typeface="Cambria" panose="02040503050406030204" pitchFamily="18" charset="0"/>
                <a:cs typeface="Times New Roman" pitchFamily="18" charset="0"/>
              </a:rPr>
              <a:t>linuxconf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 pentru Linux,</a:t>
            </a:r>
            <a:r>
              <a:rPr lang="ro-RO" sz="2400" i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sau</a:t>
            </a:r>
            <a:r>
              <a:rPr lang="ro-RO" sz="2400" i="1" dirty="0">
                <a:latin typeface="Cambria" panose="02040503050406030204" pitchFamily="18" charset="0"/>
                <a:cs typeface="Times New Roman" pitchFamily="18" charset="0"/>
              </a:rPr>
              <a:t> admintool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 pentru Solaris). 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352800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962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cs typeface="Arial" charset="0"/>
              </a:rPr>
              <a:t>SO de re</a:t>
            </a:r>
            <a:r>
              <a:rPr lang="ro-RO" dirty="0">
                <a:latin typeface="Cambria" panose="02040503050406030204" pitchFamily="18" charset="0"/>
                <a:cs typeface="Arial" charset="0"/>
              </a:rPr>
              <a:t>ț</a:t>
            </a:r>
            <a:r>
              <a:rPr lang="en-US" dirty="0" err="1">
                <a:latin typeface="Cambria" panose="02040503050406030204" pitchFamily="18" charset="0"/>
                <a:cs typeface="Arial" charset="0"/>
              </a:rPr>
              <a:t>ea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75150" y="1155700"/>
            <a:ext cx="4781550" cy="3484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Limit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rile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primelor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SO de tip desktop au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condus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la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dezvolt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ri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software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mai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puternice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: SO de re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ea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 (astăzi, practic toate sistemele de operare sunt So de rețea)</a:t>
            </a:r>
            <a:endParaRPr lang="en-US" sz="1800" dirty="0"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SO de re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ea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au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incluse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componente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1800" dirty="0" err="1">
                <a:latin typeface="Cambria" panose="02040503050406030204" pitchFamily="18" charset="0"/>
                <a:cs typeface="Times New Roman" pitchFamily="18" charset="0"/>
              </a:rPr>
              <a:t>ș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servicii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conectare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la re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ea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rulare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multiuser </a:t>
            </a:r>
            <a:r>
              <a:rPr lang="ro-RO" sz="1800" dirty="0" err="1">
                <a:latin typeface="Cambria" panose="02040503050406030204" pitchFamily="18" charset="0"/>
                <a:cs typeface="Times New Roman" pitchFamily="18" charset="0"/>
              </a:rPr>
              <a:t>ș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tehnologii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sofisticate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securitate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1800" dirty="0" err="1">
                <a:latin typeface="Cambria" panose="02040503050406030204" pitchFamily="18" charset="0"/>
                <a:cs typeface="Times New Roman" pitchFamily="18" charset="0"/>
              </a:rPr>
              <a:t>ș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partajare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de fi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ș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iere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Principalele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SO de re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ea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folosite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ast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zi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Cambria" panose="02040503050406030204" pitchFamily="18" charset="0"/>
                <a:cs typeface="Times New Roman" pitchFamily="18" charset="0"/>
              </a:rPr>
              <a:t>Microsoft Windows 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Cambria" panose="02040503050406030204" pitchFamily="18" charset="0"/>
                <a:cs typeface="Times New Roman" pitchFamily="18" charset="0"/>
              </a:rPr>
              <a:t>Linux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Cambria" panose="02040503050406030204" pitchFamily="18" charset="0"/>
                <a:cs typeface="Times New Roman" pitchFamily="18" charset="0"/>
              </a:rPr>
              <a:t>Unix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1905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787650"/>
            <a:ext cx="17526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2743200"/>
            <a:ext cx="2273300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5" name="Picture 11" descr="Windows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366838"/>
            <a:ext cx="2408238" cy="13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Debi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106863"/>
            <a:ext cx="1681163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7" name="Picture 13" descr="knoppix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5187950"/>
            <a:ext cx="1589087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8" name="Picture 14" descr="ubunt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3521075"/>
            <a:ext cx="2506662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9" name="Picture 15" descr="solaris-login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4386263"/>
            <a:ext cx="2289175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0" name="Picture 16" descr="aix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33705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ambria" panose="02040503050406030204" pitchFamily="18" charset="0"/>
                <a:cs typeface="Arial" charset="0"/>
              </a:rPr>
              <a:t>Scurt</a:t>
            </a:r>
            <a:r>
              <a:rPr lang="ro-RO" dirty="0">
                <a:latin typeface="Cambria" panose="02040503050406030204" pitchFamily="18" charset="0"/>
                <a:cs typeface="Arial" charset="0"/>
              </a:rPr>
              <a:t>ă</a:t>
            </a:r>
            <a:r>
              <a:rPr lang="en-US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cs typeface="Arial" charset="0"/>
              </a:rPr>
              <a:t>compara</a:t>
            </a:r>
            <a:r>
              <a:rPr lang="ro-RO" dirty="0">
                <a:latin typeface="Cambria" panose="02040503050406030204" pitchFamily="18" charset="0"/>
                <a:cs typeface="Arial" charset="0"/>
              </a:rPr>
              <a:t>ț</a:t>
            </a:r>
            <a:r>
              <a:rPr lang="en-US" dirty="0" err="1">
                <a:latin typeface="Cambria" panose="02040503050406030204" pitchFamily="18" charset="0"/>
                <a:cs typeface="Arial" charset="0"/>
              </a:rPr>
              <a:t>ie</a:t>
            </a:r>
            <a:r>
              <a:rPr lang="en-US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ro-RO" dirty="0" err="1">
                <a:latin typeface="Cambria" panose="02040503050406030204" pitchFamily="18" charset="0"/>
                <a:cs typeface="Arial" charset="0"/>
              </a:rPr>
              <a:t>î</a:t>
            </a:r>
            <a:r>
              <a:rPr lang="en-US" dirty="0" err="1">
                <a:latin typeface="Cambria" panose="02040503050406030204" pitchFamily="18" charset="0"/>
                <a:cs typeface="Arial" charset="0"/>
              </a:rPr>
              <a:t>ntre</a:t>
            </a:r>
            <a:r>
              <a:rPr lang="en-US" dirty="0">
                <a:latin typeface="Cambria" panose="02040503050406030204" pitchFamily="18" charset="0"/>
                <a:cs typeface="Arial" charset="0"/>
              </a:rPr>
              <a:t> SO Windows </a:t>
            </a:r>
            <a:r>
              <a:rPr lang="ro-RO" dirty="0" err="1">
                <a:latin typeface="Cambria" panose="02040503050406030204" pitchFamily="18" charset="0"/>
                <a:cs typeface="Arial" charset="0"/>
              </a:rPr>
              <a:t>ș</a:t>
            </a:r>
            <a:r>
              <a:rPr lang="en-US" dirty="0" err="1">
                <a:latin typeface="Cambria" panose="02040503050406030204" pitchFamily="18" charset="0"/>
                <a:cs typeface="Arial" charset="0"/>
              </a:rPr>
              <a:t>i</a:t>
            </a:r>
            <a:r>
              <a:rPr lang="en-US" dirty="0">
                <a:latin typeface="Cambria" panose="02040503050406030204" pitchFamily="18" charset="0"/>
                <a:cs typeface="Arial" charset="0"/>
              </a:rPr>
              <a:t> Linux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371600"/>
            <a:ext cx="7924800" cy="2209800"/>
          </a:xfrm>
        </p:spPr>
        <p:txBody>
          <a:bodyPr>
            <a:noAutofit/>
          </a:bodyPr>
          <a:lstStyle/>
          <a:p>
            <a:r>
              <a:rPr lang="en-US" sz="2100" dirty="0">
                <a:latin typeface="Cambria" panose="02040503050406030204" pitchFamily="18" charset="0"/>
              </a:rPr>
              <a:t>Windows a </a:t>
            </a:r>
            <a:r>
              <a:rPr lang="en-US" sz="2100" dirty="0" err="1">
                <a:latin typeface="Cambria" panose="02040503050406030204" pitchFamily="18" charset="0"/>
              </a:rPr>
              <a:t>fost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introdus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pe</a:t>
            </a:r>
            <a:r>
              <a:rPr lang="en-US" sz="2100" dirty="0">
                <a:latin typeface="Cambria" panose="02040503050406030204" pitchFamily="18" charset="0"/>
              </a:rPr>
              <a:t> pia</a:t>
            </a:r>
            <a:r>
              <a:rPr lang="ro-RO" sz="2100" dirty="0">
                <a:latin typeface="Cambria" panose="02040503050406030204" pitchFamily="18" charset="0"/>
              </a:rPr>
              <a:t>ță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pentru</a:t>
            </a:r>
            <a:r>
              <a:rPr lang="en-US" sz="2100" dirty="0">
                <a:latin typeface="Cambria" panose="02040503050406030204" pitchFamily="18" charset="0"/>
              </a:rPr>
              <a:t> a fi “user-friendly”, cu o </a:t>
            </a:r>
            <a:r>
              <a:rPr lang="en-US" sz="2100" dirty="0" err="1">
                <a:latin typeface="Cambria" panose="02040503050406030204" pitchFamily="18" charset="0"/>
              </a:rPr>
              <a:t>interfa</a:t>
            </a:r>
            <a:r>
              <a:rPr lang="ro-RO" sz="2100" dirty="0">
                <a:latin typeface="Cambria" panose="02040503050406030204" pitchFamily="18" charset="0"/>
              </a:rPr>
              <a:t>ță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grafic</a:t>
            </a:r>
            <a:r>
              <a:rPr lang="ro-RO" sz="2100" dirty="0">
                <a:latin typeface="Cambria" panose="02040503050406030204" pitchFamily="18" charset="0"/>
              </a:rPr>
              <a:t>ă</a:t>
            </a:r>
            <a:r>
              <a:rPr lang="en-US" sz="2100" dirty="0">
                <a:latin typeface="Cambria" panose="02040503050406030204" pitchFamily="18" charset="0"/>
              </a:rPr>
              <a:t> (GUI), </a:t>
            </a:r>
            <a:r>
              <a:rPr lang="en-US" sz="2100" dirty="0" err="1">
                <a:latin typeface="Cambria" panose="02040503050406030204" pitchFamily="18" charset="0"/>
              </a:rPr>
              <a:t>ini</a:t>
            </a:r>
            <a:r>
              <a:rPr lang="ro-RO" sz="2100" dirty="0">
                <a:latin typeface="Cambria" panose="02040503050406030204" pitchFamily="18" charset="0"/>
              </a:rPr>
              <a:t>ț</a:t>
            </a:r>
            <a:r>
              <a:rPr lang="en-US" sz="2100" dirty="0" err="1">
                <a:latin typeface="Cambria" panose="02040503050406030204" pitchFamily="18" charset="0"/>
              </a:rPr>
              <a:t>ial</a:t>
            </a:r>
            <a:r>
              <a:rPr lang="en-US" sz="2100" dirty="0">
                <a:latin typeface="Cambria" panose="02040503050406030204" pitchFamily="18" charset="0"/>
              </a:rPr>
              <a:t> ca SO desktop.</a:t>
            </a:r>
          </a:p>
          <a:p>
            <a:r>
              <a:rPr lang="en-US" sz="2100" dirty="0">
                <a:latin typeface="Cambria" panose="02040503050406030204" pitchFamily="18" charset="0"/>
              </a:rPr>
              <a:t>R</a:t>
            </a:r>
            <a:r>
              <a:rPr lang="ro-RO" sz="2100" dirty="0">
                <a:latin typeface="Cambria" panose="02040503050406030204" pitchFamily="18" charset="0"/>
              </a:rPr>
              <a:t>ă</a:t>
            </a:r>
            <a:r>
              <a:rPr lang="en-US" sz="2100" dirty="0">
                <a:latin typeface="Cambria" panose="02040503050406030204" pitchFamily="18" charset="0"/>
              </a:rPr>
              <a:t>d</a:t>
            </a:r>
            <a:r>
              <a:rPr lang="ro-RO" sz="2100" dirty="0">
                <a:latin typeface="Cambria" panose="02040503050406030204" pitchFamily="18" charset="0"/>
              </a:rPr>
              <a:t>ă</a:t>
            </a:r>
            <a:r>
              <a:rPr lang="en-US" sz="2100" dirty="0" err="1">
                <a:latin typeface="Cambria" panose="02040503050406030204" pitchFamily="18" charset="0"/>
              </a:rPr>
              <a:t>cinile</a:t>
            </a:r>
            <a:r>
              <a:rPr lang="en-US" sz="2100" dirty="0">
                <a:latin typeface="Cambria" panose="02040503050406030204" pitchFamily="18" charset="0"/>
              </a:rPr>
              <a:t> Linux-</a:t>
            </a:r>
            <a:r>
              <a:rPr lang="en-US" sz="2100" dirty="0" err="1">
                <a:latin typeface="Cambria" panose="02040503050406030204" pitchFamily="18" charset="0"/>
              </a:rPr>
              <a:t>ului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ro-RO" sz="2100" dirty="0" err="1">
                <a:latin typeface="Cambria" panose="02040503050406030204" pitchFamily="18" charset="0"/>
              </a:rPr>
              <a:t>î</a:t>
            </a:r>
            <a:r>
              <a:rPr lang="en-US" sz="2100" dirty="0" err="1">
                <a:latin typeface="Cambria" panose="02040503050406030204" pitchFamily="18" charset="0"/>
              </a:rPr>
              <a:t>ncep</a:t>
            </a:r>
            <a:r>
              <a:rPr lang="en-US" sz="2100" dirty="0">
                <a:latin typeface="Cambria" panose="02040503050406030204" pitchFamily="18" charset="0"/>
              </a:rPr>
              <a:t> cu UNIX </a:t>
            </a:r>
            <a:r>
              <a:rPr lang="ro-RO" sz="2100" dirty="0" err="1">
                <a:latin typeface="Cambria" panose="02040503050406030204" pitchFamily="18" charset="0"/>
              </a:rPr>
              <a:t>ș</a:t>
            </a:r>
            <a:r>
              <a:rPr lang="en-US" sz="2100" dirty="0" err="1">
                <a:latin typeface="Cambria" panose="02040503050406030204" pitchFamily="18" charset="0"/>
              </a:rPr>
              <a:t>i</a:t>
            </a:r>
            <a:r>
              <a:rPr lang="en-US" sz="2100" dirty="0">
                <a:latin typeface="Cambria" panose="02040503050406030204" pitchFamily="18" charset="0"/>
              </a:rPr>
              <a:t> cu </a:t>
            </a:r>
            <a:r>
              <a:rPr lang="en-US" sz="2100" dirty="0" err="1">
                <a:latin typeface="Cambria" panose="02040503050406030204" pitchFamily="18" charset="0"/>
              </a:rPr>
              <a:t>proiectarea</a:t>
            </a:r>
            <a:r>
              <a:rPr lang="en-US" sz="2100" dirty="0">
                <a:latin typeface="Cambria" panose="02040503050406030204" pitchFamily="18" charset="0"/>
              </a:rPr>
              <a:t> modular</a:t>
            </a:r>
            <a:r>
              <a:rPr lang="ro-RO" sz="2100" dirty="0">
                <a:latin typeface="Cambria" panose="02040503050406030204" pitchFamily="18" charset="0"/>
              </a:rPr>
              <a:t>ă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ce</a:t>
            </a:r>
            <a:r>
              <a:rPr lang="en-US" sz="2100" dirty="0">
                <a:latin typeface="Cambria" panose="02040503050406030204" pitchFamily="18" charset="0"/>
              </a:rPr>
              <a:t> a f</a:t>
            </a:r>
            <a:r>
              <a:rPr lang="ro-RO" sz="2100" dirty="0">
                <a:latin typeface="Cambria" panose="02040503050406030204" pitchFamily="18" charset="0"/>
              </a:rPr>
              <a:t>ă</a:t>
            </a:r>
            <a:r>
              <a:rPr lang="en-US" sz="2100" dirty="0">
                <a:latin typeface="Cambria" panose="02040503050406030204" pitchFamily="18" charset="0"/>
              </a:rPr>
              <a:t>cut popular Linux-</a:t>
            </a:r>
            <a:r>
              <a:rPr lang="en-US" sz="2100" dirty="0" err="1">
                <a:latin typeface="Cambria" panose="02040503050406030204" pitchFamily="18" charset="0"/>
              </a:rPr>
              <a:t>ul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printre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administratorii</a:t>
            </a:r>
            <a:r>
              <a:rPr lang="en-US" sz="2100" dirty="0">
                <a:latin typeface="Cambria" panose="02040503050406030204" pitchFamily="18" charset="0"/>
              </a:rPr>
              <a:t> de </a:t>
            </a:r>
            <a:r>
              <a:rPr lang="en-US" sz="2100" dirty="0" err="1">
                <a:latin typeface="Cambria" panose="02040503050406030204" pitchFamily="18" charset="0"/>
              </a:rPr>
              <a:t>sisteme</a:t>
            </a:r>
            <a:r>
              <a:rPr lang="en-US" sz="2100" dirty="0">
                <a:latin typeface="Cambria" panose="02040503050406030204" pitchFamily="18" charset="0"/>
              </a:rPr>
              <a:t>.</a:t>
            </a:r>
          </a:p>
          <a:p>
            <a:endParaRPr lang="en-US" sz="2100" dirty="0">
              <a:latin typeface="Cambria" panose="02040503050406030204" pitchFamily="18" charset="0"/>
            </a:endParaRPr>
          </a:p>
          <a:p>
            <a:r>
              <a:rPr lang="en-US" sz="2100" dirty="0" err="1">
                <a:latin typeface="Cambria" panose="02040503050406030204" pitchFamily="18" charset="0"/>
              </a:rPr>
              <a:t>Interfa</a:t>
            </a:r>
            <a:r>
              <a:rPr lang="ro-RO" sz="2100" dirty="0">
                <a:latin typeface="Cambria" panose="02040503050406030204" pitchFamily="18" charset="0"/>
              </a:rPr>
              <a:t>ță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ro-RO" sz="2100" dirty="0">
                <a:latin typeface="Cambria" panose="02040503050406030204" pitchFamily="18" charset="0"/>
              </a:rPr>
              <a:t>în</a:t>
            </a:r>
            <a:r>
              <a:rPr lang="en-US" sz="2100" dirty="0">
                <a:latin typeface="Cambria" panose="02040503050406030204" pitchFamily="18" charset="0"/>
              </a:rPr>
              <a:t> mod text/</a:t>
            </a:r>
            <a:r>
              <a:rPr lang="en-US" sz="2100" dirty="0" err="1">
                <a:latin typeface="Cambria" panose="02040503050406030204" pitchFamily="18" charset="0"/>
              </a:rPr>
              <a:t>grafic</a:t>
            </a:r>
            <a:r>
              <a:rPr lang="ro-RO" sz="2100" dirty="0">
                <a:latin typeface="Cambria" panose="02040503050406030204" pitchFamily="18" charset="0"/>
              </a:rPr>
              <a:t> (ambele)</a:t>
            </a:r>
            <a:endParaRPr lang="en-US" sz="21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dirty="0" err="1">
                <a:latin typeface="Cambria" panose="02040503050406030204" pitchFamily="18" charset="0"/>
              </a:rPr>
              <a:t>Costuri</a:t>
            </a:r>
            <a:r>
              <a:rPr lang="ro-RO" sz="2100" dirty="0">
                <a:latin typeface="Cambria" panose="02040503050406030204" pitchFamily="18" charset="0"/>
              </a:rPr>
              <a:t> (diferențe)</a:t>
            </a:r>
            <a:endParaRPr lang="en-US" sz="21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dirty="0" err="1">
                <a:latin typeface="Cambria" panose="02040503050406030204" pitchFamily="18" charset="0"/>
              </a:rPr>
              <a:t>Modalitatea</a:t>
            </a:r>
            <a:r>
              <a:rPr lang="en-US" sz="2100" dirty="0">
                <a:latin typeface="Cambria" panose="02040503050406030204" pitchFamily="18" charset="0"/>
              </a:rPr>
              <a:t> de </a:t>
            </a:r>
            <a:r>
              <a:rPr lang="en-US" sz="2100" dirty="0" err="1">
                <a:latin typeface="Cambria" panose="02040503050406030204" pitchFamily="18" charset="0"/>
              </a:rPr>
              <a:t>ob</a:t>
            </a:r>
            <a:r>
              <a:rPr lang="ro-RO" sz="2100" dirty="0">
                <a:latin typeface="Cambria" panose="02040503050406030204" pitchFamily="18" charset="0"/>
              </a:rPr>
              <a:t>ț</a:t>
            </a:r>
            <a:r>
              <a:rPr lang="en-US" sz="2100" dirty="0" err="1">
                <a:latin typeface="Cambria" panose="02040503050406030204" pitchFamily="18" charset="0"/>
              </a:rPr>
              <a:t>inere</a:t>
            </a:r>
            <a:r>
              <a:rPr lang="en-US" sz="2100" dirty="0">
                <a:latin typeface="Cambria" panose="02040503050406030204" pitchFamily="18" charset="0"/>
              </a:rPr>
              <a:t>/</a:t>
            </a:r>
            <a:r>
              <a:rPr lang="en-US" sz="2100" dirty="0" err="1">
                <a:latin typeface="Cambria" panose="02040503050406030204" pitchFamily="18" charset="0"/>
              </a:rPr>
              <a:t>instalare</a:t>
            </a:r>
            <a:r>
              <a:rPr lang="en-US" sz="2100" dirty="0">
                <a:latin typeface="Cambria" panose="02040503050406030204" pitchFamily="18" charset="0"/>
              </a:rPr>
              <a:t> a SO</a:t>
            </a:r>
          </a:p>
          <a:p>
            <a:pPr>
              <a:lnSpc>
                <a:spcPct val="90000"/>
              </a:lnSpc>
            </a:pPr>
            <a:r>
              <a:rPr lang="en-US" sz="2100" dirty="0" err="1">
                <a:latin typeface="Cambria" panose="02040503050406030204" pitchFamily="18" charset="0"/>
              </a:rPr>
              <a:t>Abilitatea</a:t>
            </a:r>
            <a:r>
              <a:rPr lang="en-US" sz="2100" dirty="0">
                <a:latin typeface="Cambria" panose="02040503050406030204" pitchFamily="18" charset="0"/>
              </a:rPr>
              <a:t> de a </a:t>
            </a:r>
            <a:r>
              <a:rPr lang="en-US" sz="2100" dirty="0" err="1">
                <a:latin typeface="Cambria" panose="02040503050406030204" pitchFamily="18" charset="0"/>
              </a:rPr>
              <a:t>rula</a:t>
            </a:r>
            <a:r>
              <a:rPr lang="en-US" sz="2100" dirty="0">
                <a:latin typeface="Cambria" panose="02040503050406030204" pitchFamily="18" charset="0"/>
              </a:rPr>
              <a:t> direct de </a:t>
            </a:r>
            <a:r>
              <a:rPr lang="en-US" sz="2100" dirty="0" err="1">
                <a:latin typeface="Cambria" panose="02040503050406030204" pitchFamily="18" charset="0"/>
              </a:rPr>
              <a:t>pe</a:t>
            </a:r>
            <a:r>
              <a:rPr lang="en-US" sz="2100" dirty="0">
                <a:latin typeface="Cambria" panose="02040503050406030204" pitchFamily="18" charset="0"/>
              </a:rPr>
              <a:t> CD</a:t>
            </a:r>
          </a:p>
          <a:p>
            <a:pPr>
              <a:lnSpc>
                <a:spcPct val="90000"/>
              </a:lnSpc>
            </a:pPr>
            <a:r>
              <a:rPr lang="en-US" sz="2100" dirty="0" err="1">
                <a:latin typeface="Cambria" panose="02040503050406030204" pitchFamily="18" charset="0"/>
              </a:rPr>
              <a:t>Disponibilitatea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aplica</a:t>
            </a:r>
            <a:r>
              <a:rPr lang="ro-RO" sz="2100" dirty="0">
                <a:latin typeface="Cambria" panose="02040503050406030204" pitchFamily="18" charset="0"/>
              </a:rPr>
              <a:t>ț</a:t>
            </a:r>
            <a:r>
              <a:rPr lang="en-US" sz="2100" dirty="0" err="1">
                <a:latin typeface="Cambria" panose="02040503050406030204" pitchFamily="18" charset="0"/>
              </a:rPr>
              <a:t>iilor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ro-RO" sz="2100" dirty="0" err="1">
                <a:latin typeface="Cambria" panose="02040503050406030204" pitchFamily="18" charset="0"/>
              </a:rPr>
              <a:t>ș</a:t>
            </a:r>
            <a:r>
              <a:rPr lang="en-US" sz="2100" dirty="0" err="1">
                <a:latin typeface="Cambria" panose="02040503050406030204" pitchFamily="18" charset="0"/>
              </a:rPr>
              <a:t>i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modul</a:t>
            </a:r>
            <a:r>
              <a:rPr lang="en-US" sz="2100" dirty="0">
                <a:latin typeface="Cambria" panose="02040503050406030204" pitchFamily="18" charset="0"/>
              </a:rPr>
              <a:t> de </a:t>
            </a:r>
            <a:r>
              <a:rPr lang="en-US" sz="2100" dirty="0" err="1">
                <a:latin typeface="Cambria" panose="02040503050406030204" pitchFamily="18" charset="0"/>
              </a:rPr>
              <a:t>ob</a:t>
            </a:r>
            <a:r>
              <a:rPr lang="ro-RO" sz="2100" dirty="0">
                <a:latin typeface="Cambria" panose="02040503050406030204" pitchFamily="18" charset="0"/>
              </a:rPr>
              <a:t>ț</a:t>
            </a:r>
            <a:r>
              <a:rPr lang="en-US" sz="2100" dirty="0" err="1">
                <a:latin typeface="Cambria" panose="02040503050406030204" pitchFamily="18" charset="0"/>
              </a:rPr>
              <a:t>inere</a:t>
            </a:r>
            <a:r>
              <a:rPr lang="en-US" sz="2100" dirty="0">
                <a:latin typeface="Cambria" panose="02040503050406030204" pitchFamily="18" charset="0"/>
              </a:rPr>
              <a:t> a software-</a:t>
            </a:r>
            <a:r>
              <a:rPr lang="en-US" sz="2100" dirty="0" err="1">
                <a:latin typeface="Cambria" panose="02040503050406030204" pitchFamily="18" charset="0"/>
              </a:rPr>
              <a:t>ului</a:t>
            </a:r>
            <a:endParaRPr lang="en-US" sz="21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dirty="0" err="1">
                <a:latin typeface="Cambria" panose="02040503050406030204" pitchFamily="18" charset="0"/>
              </a:rPr>
              <a:t>Vulnerabilitatea</a:t>
            </a:r>
            <a:r>
              <a:rPr lang="en-US" sz="2100" dirty="0">
                <a:latin typeface="Cambria" panose="02040503050406030204" pitchFamily="18" charset="0"/>
              </a:rPr>
              <a:t> fa</a:t>
            </a:r>
            <a:r>
              <a:rPr lang="ro-RO" sz="2100" dirty="0">
                <a:latin typeface="Cambria" panose="02040503050406030204" pitchFamily="18" charset="0"/>
              </a:rPr>
              <a:t>ță</a:t>
            </a:r>
            <a:r>
              <a:rPr lang="en-US" sz="2100" dirty="0">
                <a:latin typeface="Cambria" panose="02040503050406030204" pitchFamily="18" charset="0"/>
              </a:rPr>
              <a:t> de </a:t>
            </a:r>
            <a:r>
              <a:rPr lang="en-US" sz="2100" dirty="0" err="1">
                <a:latin typeface="Cambria" panose="02040503050406030204" pitchFamily="18" charset="0"/>
              </a:rPr>
              <a:t>viru</a:t>
            </a:r>
            <a:r>
              <a:rPr lang="ro-RO" sz="2100" dirty="0">
                <a:latin typeface="Cambria" panose="02040503050406030204" pitchFamily="18" charset="0"/>
              </a:rPr>
              <a:t>ș</a:t>
            </a:r>
            <a:r>
              <a:rPr lang="en-US" sz="2100" dirty="0" err="1">
                <a:latin typeface="Cambria" panose="02040503050406030204" pitchFamily="18" charset="0"/>
              </a:rPr>
              <a:t>i</a:t>
            </a:r>
            <a:endParaRPr lang="en-US" sz="21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dirty="0" err="1">
                <a:latin typeface="Cambria" panose="02040503050406030204" pitchFamily="18" charset="0"/>
              </a:rPr>
              <a:t>Caracteristici</a:t>
            </a:r>
            <a:r>
              <a:rPr lang="en-US" sz="2100" dirty="0">
                <a:latin typeface="Cambria" panose="02040503050406030204" pitchFamily="18" charset="0"/>
              </a:rPr>
              <a:t> de </a:t>
            </a:r>
            <a:r>
              <a:rPr lang="en-US" sz="2100" dirty="0" err="1">
                <a:latin typeface="Cambria" panose="02040503050406030204" pitchFamily="18" charset="0"/>
              </a:rPr>
              <a:t>securitate</a:t>
            </a:r>
            <a:endParaRPr lang="en-US" sz="21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dirty="0" err="1">
                <a:latin typeface="Cambria" panose="02040503050406030204" pitchFamily="18" charset="0"/>
              </a:rPr>
              <a:t>Suport</a:t>
            </a:r>
            <a:r>
              <a:rPr lang="en-US" sz="2100" dirty="0">
                <a:latin typeface="Cambria" panose="02040503050406030204" pitchFamily="18" charset="0"/>
              </a:rPr>
              <a:t> multi-</a:t>
            </a:r>
            <a:r>
              <a:rPr lang="en-US" sz="2100" dirty="0" err="1">
                <a:latin typeface="Cambria" panose="02040503050406030204" pitchFamily="18" charset="0"/>
              </a:rPr>
              <a:t>utilizator</a:t>
            </a:r>
            <a:endParaRPr lang="en-US" sz="21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cs typeface="Arial" charset="0"/>
              </a:rPr>
              <a:t>Modelul Client-Server</a:t>
            </a: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371600"/>
            <a:ext cx="7924800" cy="2209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Majoritatea</a:t>
            </a:r>
            <a:r>
              <a:rPr lang="en-US" sz="21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aplica</a:t>
            </a:r>
            <a:r>
              <a:rPr lang="ro-RO" sz="2100" dirty="0">
                <a:latin typeface="Cambria" panose="02040503050406030204" pitchFamily="18" charset="0"/>
                <a:cs typeface="Arial" charset="0"/>
              </a:rPr>
              <a:t>ț</a:t>
            </a: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iilor</a:t>
            </a:r>
            <a:r>
              <a:rPr lang="en-US" sz="2100" dirty="0">
                <a:latin typeface="Cambria" panose="02040503050406030204" pitchFamily="18" charset="0"/>
                <a:cs typeface="Arial" charset="0"/>
              </a:rPr>
              <a:t> de re</a:t>
            </a:r>
            <a:r>
              <a:rPr lang="ro-RO" sz="2100" dirty="0">
                <a:latin typeface="Cambria" panose="02040503050406030204" pitchFamily="18" charset="0"/>
                <a:cs typeface="Arial" charset="0"/>
              </a:rPr>
              <a:t>ț</a:t>
            </a: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ea</a:t>
            </a:r>
            <a:r>
              <a:rPr lang="en-US" sz="21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ro-RO" sz="2100" dirty="0">
                <a:latin typeface="Cambria" panose="02040503050406030204" pitchFamily="18" charset="0"/>
                <a:cs typeface="Arial" charset="0"/>
              </a:rPr>
              <a:t>ce includ</a:t>
            </a:r>
            <a:r>
              <a:rPr lang="en-US" sz="21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aplica</a:t>
            </a:r>
            <a:r>
              <a:rPr lang="ro-RO" sz="2100" dirty="0">
                <a:latin typeface="Cambria" panose="02040503050406030204" pitchFamily="18" charset="0"/>
                <a:cs typeface="Arial" charset="0"/>
              </a:rPr>
              <a:t>ț</a:t>
            </a: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iile</a:t>
            </a:r>
            <a:r>
              <a:rPr lang="en-US" sz="2100" dirty="0">
                <a:latin typeface="Cambria" panose="02040503050406030204" pitchFamily="18" charset="0"/>
                <a:cs typeface="Arial" charset="0"/>
              </a:rPr>
              <a:t> Internet -</a:t>
            </a: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precum</a:t>
            </a:r>
            <a:r>
              <a:rPr lang="en-US" sz="2100" dirty="0">
                <a:latin typeface="Cambria" panose="02040503050406030204" pitchFamily="18" charset="0"/>
                <a:cs typeface="Arial" charset="0"/>
              </a:rPr>
              <a:t> World Wide Web (WWW) </a:t>
            </a:r>
            <a:r>
              <a:rPr lang="ro-RO" sz="2100" dirty="0" err="1">
                <a:latin typeface="Cambria" panose="02040503050406030204" pitchFamily="18" charset="0"/>
                <a:cs typeface="Arial" charset="0"/>
              </a:rPr>
              <a:t>ș</a:t>
            </a: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i</a:t>
            </a:r>
            <a:r>
              <a:rPr lang="en-US" sz="2100" dirty="0">
                <a:latin typeface="Cambria" panose="02040503050406030204" pitchFamily="18" charset="0"/>
                <a:cs typeface="Arial" charset="0"/>
              </a:rPr>
              <a:t> e-mail, </a:t>
            </a: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sunt</a:t>
            </a:r>
            <a:r>
              <a:rPr lang="en-US" sz="21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construite</a:t>
            </a:r>
            <a:r>
              <a:rPr lang="en-US" sz="21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pe</a:t>
            </a:r>
            <a:r>
              <a:rPr lang="en-US" sz="21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baza</a:t>
            </a:r>
            <a:r>
              <a:rPr lang="en-US" sz="21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unei</a:t>
            </a:r>
            <a:r>
              <a:rPr lang="en-US" sz="2100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Arial" charset="0"/>
              </a:rPr>
              <a:t>rela</a:t>
            </a:r>
            <a:r>
              <a:rPr lang="ro-RO" sz="2100" dirty="0">
                <a:latin typeface="Cambria" panose="02040503050406030204" pitchFamily="18" charset="0"/>
                <a:cs typeface="Arial" charset="0"/>
              </a:rPr>
              <a:t>ț</a:t>
            </a:r>
            <a:r>
              <a:rPr lang="en-US" sz="2100" dirty="0">
                <a:latin typeface="Cambria" panose="02040503050406030204" pitchFamily="18" charset="0"/>
                <a:cs typeface="Arial" charset="0"/>
              </a:rPr>
              <a:t>ii client/server.</a:t>
            </a:r>
            <a:endParaRPr lang="en-US" sz="2100" dirty="0"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Un server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ofer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ă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servicii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de re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ea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spre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exemplu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, e-mail)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altor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programe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denumite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clien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Odat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pornit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, un program server a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ș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teapt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s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primeasc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cereri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din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partea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programelor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client.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Dac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este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recep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ionat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o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cerere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corect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serverul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r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spunde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printr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-un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mesaj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ce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con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ine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informa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ia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respectiv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c</a:t>
            </a:r>
            <a:r>
              <a:rPr lang="ro-RO" sz="21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100" dirty="0" err="1">
                <a:latin typeface="Cambria" panose="02040503050406030204" pitchFamily="18" charset="0"/>
                <a:cs typeface="Times New Roman" pitchFamily="18" charset="0"/>
              </a:rPr>
              <a:t>tre</a:t>
            </a:r>
            <a:r>
              <a:rPr lang="en-US" sz="2100" dirty="0">
                <a:latin typeface="Cambria" panose="02040503050406030204" pitchFamily="18" charset="0"/>
                <a:cs typeface="Times New Roman" pitchFamily="18" charset="0"/>
              </a:rPr>
              <a:t> client. 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3838575"/>
            <a:ext cx="42862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cs typeface="Arial" charset="0"/>
              </a:rPr>
              <a:t>Modelul Client-Server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371600"/>
            <a:ext cx="45847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Orice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computer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poate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ac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iona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ca server at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â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t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timp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c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â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t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este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conectat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la re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ea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ș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configurat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corespunz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tor.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Majoritatea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companiilor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bazeaz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folosirea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serviciilor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cheie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re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ea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prin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instalarea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unor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computere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high-end (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servere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ruleaz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SO de re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ea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optimizate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pentru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asigurarea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serviciilor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clien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ț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ilor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la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distan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ță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98600"/>
            <a:ext cx="4283075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227216" y="1568104"/>
            <a:ext cx="7748342" cy="41878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latin typeface="Cambria" panose="02040503050406030204" pitchFamily="18" charset="0"/>
              </a:rPr>
              <a:t>cd (change directory)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Cambria" panose="02040503050406030204" pitchFamily="18" charset="0"/>
              </a:rPr>
              <a:t>mkdir</a:t>
            </a:r>
            <a:r>
              <a:rPr lang="en-US" sz="2200" dirty="0">
                <a:latin typeface="Cambria" panose="02040503050406030204" pitchFamily="18" charset="0"/>
              </a:rPr>
              <a:t> (make directory)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Cambria" panose="02040503050406030204" pitchFamily="18" charset="0"/>
              </a:rPr>
              <a:t>pwd</a:t>
            </a:r>
            <a:r>
              <a:rPr lang="en-US" sz="2200" dirty="0">
                <a:latin typeface="Cambria" panose="02040503050406030204" pitchFamily="18" charset="0"/>
              </a:rPr>
              <a:t> (print working directory)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Cambria" panose="02040503050406030204" pitchFamily="18" charset="0"/>
              </a:rPr>
              <a:t>rmdir</a:t>
            </a:r>
            <a:r>
              <a:rPr lang="en-US" sz="2200" dirty="0">
                <a:latin typeface="Cambria" panose="02040503050406030204" pitchFamily="18" charset="0"/>
              </a:rPr>
              <a:t> (remove directory)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Cambria" panose="02040503050406030204" pitchFamily="18" charset="0"/>
              </a:rPr>
              <a:t>ls (list) -list </a:t>
            </a:r>
            <a:r>
              <a:rPr lang="en-US" sz="2200" dirty="0" err="1">
                <a:latin typeface="Cambria" panose="02040503050406030204" pitchFamily="18" charset="0"/>
              </a:rPr>
              <a:t>files&amp;directories</a:t>
            </a:r>
            <a:r>
              <a:rPr lang="en-US" sz="2200" dirty="0">
                <a:latin typeface="Cambria" panose="02040503050406030204" pitchFamily="18" charset="0"/>
              </a:rPr>
              <a:t> from a directory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 err="1">
                <a:latin typeface="Cambria" panose="02040503050406030204" pitchFamily="18" charset="0"/>
              </a:rPr>
              <a:t>Caractere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speciale</a:t>
            </a:r>
            <a:r>
              <a:rPr lang="en-US" sz="2200" dirty="0">
                <a:latin typeface="Cambria" panose="020405030504060302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>
                <a:latin typeface="Cambria" panose="02040503050406030204" pitchFamily="18" charset="0"/>
              </a:rPr>
              <a:t>~  “home directory”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>
                <a:latin typeface="Cambria" panose="02040503050406030204" pitchFamily="18" charset="0"/>
              </a:rPr>
              <a:t>/  “root directory”</a:t>
            </a:r>
            <a:r>
              <a:rPr lang="ro-RO" sz="2200" dirty="0">
                <a:latin typeface="Cambria" panose="02040503050406030204" pitchFamily="18" charset="0"/>
              </a:rPr>
              <a:t> – directorul rădăcină al sist de fișiere Unix/Linux</a:t>
            </a:r>
            <a:endParaRPr lang="en-US" sz="2200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ro-RO" sz="2200" dirty="0">
                <a:latin typeface="Cambria" panose="02040503050406030204" pitchFamily="18" charset="0"/>
              </a:rPr>
              <a:t>Orice </a:t>
            </a:r>
            <a:r>
              <a:rPr lang="ro-RO" sz="2200" b="1" i="1" dirty="0">
                <a:latin typeface="Cambria" panose="02040503050406030204" pitchFamily="18" charset="0"/>
              </a:rPr>
              <a:t>c</a:t>
            </a:r>
            <a:r>
              <a:rPr lang="en-US" sz="2200" b="1" i="1" dirty="0">
                <a:latin typeface="Cambria" panose="02040503050406030204" pitchFamily="18" charset="0"/>
              </a:rPr>
              <a:t>ale </a:t>
            </a:r>
            <a:r>
              <a:rPr lang="en-US" sz="2200" b="1" i="1" dirty="0" err="1">
                <a:latin typeface="Cambria" panose="02040503050406030204" pitchFamily="18" charset="0"/>
              </a:rPr>
              <a:t>absolut</a:t>
            </a:r>
            <a:r>
              <a:rPr lang="ro-RO" sz="2200" b="1" i="1" dirty="0">
                <a:latin typeface="Cambria" panose="02040503050406030204" pitchFamily="18" charset="0"/>
              </a:rPr>
              <a:t>ă </a:t>
            </a:r>
            <a:r>
              <a:rPr lang="ro-RO" sz="2200" dirty="0">
                <a:latin typeface="Cambria" panose="02040503050406030204" pitchFamily="18" charset="0"/>
              </a:rPr>
              <a:t>pornește din rădăcină (root): /home/ubuntu/dir1/file01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o-RO" sz="2200" dirty="0">
                <a:latin typeface="Cambria" panose="02040503050406030204" pitchFamily="18" charset="0"/>
              </a:rPr>
              <a:t>O cale care </a:t>
            </a:r>
            <a:r>
              <a:rPr lang="ro-RO" sz="2200" b="1" dirty="0">
                <a:latin typeface="Cambria" panose="02040503050406030204" pitchFamily="18" charset="0"/>
              </a:rPr>
              <a:t>nu</a:t>
            </a:r>
            <a:r>
              <a:rPr lang="ro-RO" sz="2200" dirty="0">
                <a:latin typeface="Cambria" panose="02040503050406030204" pitchFamily="18" charset="0"/>
              </a:rPr>
              <a:t> pornește din rădăcină se numește </a:t>
            </a:r>
            <a:r>
              <a:rPr lang="ro-RO" sz="2200" b="1" i="1" dirty="0">
                <a:latin typeface="Cambria" panose="02040503050406030204" pitchFamily="18" charset="0"/>
              </a:rPr>
              <a:t>cale relativă</a:t>
            </a:r>
            <a:r>
              <a:rPr lang="ro-RO" sz="2200" dirty="0">
                <a:latin typeface="Cambria" panose="02040503050406030204" pitchFamily="18" charset="0"/>
              </a:rPr>
              <a:t>:</a:t>
            </a:r>
            <a:endParaRPr lang="en-US" sz="2200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o-RO" sz="2200" dirty="0">
                <a:latin typeface="Cambria" panose="02040503050406030204" pitchFamily="18" charset="0"/>
              </a:rPr>
              <a:t>dir1/dir2/file02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br>
              <a:rPr lang="en-US" sz="33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sz="3300" dirty="0" err="1">
                <a:solidFill>
                  <a:schemeClr val="tx1"/>
                </a:solidFill>
                <a:latin typeface="Cambria" panose="02040503050406030204" pitchFamily="18" charset="0"/>
              </a:rPr>
              <a:t>Comenzi</a:t>
            </a:r>
            <a:r>
              <a:rPr lang="en-US" sz="3300" dirty="0">
                <a:solidFill>
                  <a:schemeClr val="tx1"/>
                </a:solidFill>
                <a:latin typeface="Cambria" panose="02040503050406030204" pitchFamily="18" charset="0"/>
              </a:rPr>
              <a:t> Unix/Linux introductive (seminar)</a:t>
            </a:r>
            <a:endParaRPr lang="en-US" sz="3300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7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227216" y="1568104"/>
            <a:ext cx="7748342" cy="418782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o-RO" sz="2000" b="1" dirty="0">
                <a:latin typeface="Cambria" panose="02040503050406030204" pitchFamily="18" charset="0"/>
              </a:rPr>
              <a:t>Pentru crearea unui shell script:</a:t>
            </a:r>
          </a:p>
          <a:p>
            <a:pPr marL="0" indent="0">
              <a:lnSpc>
                <a:spcPct val="80000"/>
              </a:lnSpc>
              <a:buNone/>
            </a:pPr>
            <a:endParaRPr lang="ro-RO" sz="2000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o-RO" sz="2000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o-RO" sz="2000" dirty="0">
                <a:latin typeface="Cambria" panose="02040503050406030204" pitchFamily="18" charset="0"/>
              </a:rPr>
              <a:t>folosim editorul pico astfel: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o-RO" sz="2000" dirty="0">
                <a:latin typeface="Cambria" panose="02040503050406030204" pitchFamily="18" charset="0"/>
              </a:rPr>
              <a:t>$ </a:t>
            </a:r>
            <a:r>
              <a:rPr lang="ro-RO" sz="2000" b="1" dirty="0">
                <a:latin typeface="Cambria" panose="02040503050406030204" pitchFamily="18" charset="0"/>
              </a:rPr>
              <a:t>pico program01  </a:t>
            </a:r>
            <a:r>
              <a:rPr lang="ro-RO" sz="2000" dirty="0">
                <a:latin typeface="Cambria" panose="02040503050406030204" pitchFamily="18" charset="0"/>
              </a:rPr>
              <a:t>(semnul $ este prompterul Linux)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o-RO" sz="2000" dirty="0">
                <a:latin typeface="Cambria" panose="02040503050406030204" pitchFamily="18" charset="0"/>
              </a:rPr>
              <a:t>după ce scriem liniile de program salvăm fisierul (Ctrl+o) și ieșim din editor (Ctrl+x)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o-RO" sz="2000" dirty="0">
                <a:latin typeface="Cambria" panose="02040503050406030204" pitchFamily="18" charset="0"/>
              </a:rPr>
              <a:t>acordăm drept de execuție fișierului program01 cu comanda: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o-RO" sz="2000" dirty="0">
                <a:latin typeface="Cambria" panose="02040503050406030204" pitchFamily="18" charset="0"/>
              </a:rPr>
              <a:t>$ </a:t>
            </a:r>
            <a:r>
              <a:rPr lang="ro-RO" sz="2000" b="1" dirty="0">
                <a:latin typeface="Cambria" panose="02040503050406030204" pitchFamily="18" charset="0"/>
              </a:rPr>
              <a:t>chmod +x program01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o-RO" sz="2000" dirty="0">
                <a:latin typeface="Cambria" panose="02040503050406030204" pitchFamily="18" charset="0"/>
              </a:rPr>
              <a:t>rulăm programul creat folosind comanda: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o-RO" sz="2000" dirty="0">
                <a:latin typeface="Cambria" panose="02040503050406030204" pitchFamily="18" charset="0"/>
              </a:rPr>
              <a:t>$ </a:t>
            </a:r>
            <a:r>
              <a:rPr lang="ro-RO" sz="2000" b="1" dirty="0">
                <a:latin typeface="Cambria" panose="02040503050406030204" pitchFamily="18" charset="0"/>
              </a:rPr>
              <a:t>./program01</a:t>
            </a:r>
            <a:endParaRPr lang="en-US" sz="20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Cambria" panose="02040503050406030204" pitchFamily="18" charset="0"/>
              </a:rPr>
              <a:t>Cine </a:t>
            </a:r>
            <a:r>
              <a:rPr lang="en-US" sz="2000" dirty="0" err="1">
                <a:latin typeface="Cambria" panose="02040503050406030204" pitchFamily="18" charset="0"/>
              </a:rPr>
              <a:t>este</a:t>
            </a:r>
            <a:r>
              <a:rPr lang="en-US" sz="2000" b="1" dirty="0">
                <a:latin typeface="Cambria" panose="02040503050406030204" pitchFamily="18" charset="0"/>
              </a:rPr>
              <a:t> $PATH?</a:t>
            </a:r>
            <a:endParaRPr lang="ro-RO" sz="2000" b="1" dirty="0">
              <a:latin typeface="Cambria" panose="02040503050406030204" pitchFamily="18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br>
              <a:rPr lang="en-US" sz="33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sz="3300" dirty="0" err="1">
                <a:solidFill>
                  <a:schemeClr val="tx1"/>
                </a:solidFill>
                <a:latin typeface="Cambria" panose="02040503050406030204" pitchFamily="18" charset="0"/>
              </a:rPr>
              <a:t>Comenzi</a:t>
            </a:r>
            <a:r>
              <a:rPr lang="en-US" sz="3300" dirty="0">
                <a:solidFill>
                  <a:schemeClr val="tx1"/>
                </a:solidFill>
                <a:latin typeface="Cambria" panose="02040503050406030204" pitchFamily="18" charset="0"/>
              </a:rPr>
              <a:t> Unix/Linux introductive (seminar)</a:t>
            </a:r>
            <a:endParaRPr lang="en-US" sz="3300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9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mbria" panose="02040503050406030204" pitchFamily="18" charset="0"/>
                <a:cs typeface="Times New Roman" pitchFamily="18" charset="0"/>
              </a:rPr>
              <a:t>O privire de ansamblu a SO pentru PC-uri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18000" y="1371600"/>
            <a:ext cx="4648200" cy="50292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Calculatoarele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tip desktop (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microcomputere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) au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devenit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populare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la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nceputul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anilor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‘80. 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Utilizatorii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acestor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prime  PC-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uri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foloseau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sistemele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pentru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400" dirty="0" err="1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ndeplinirea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unor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func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ţ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ii diverse,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precum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procesare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texte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contabilitate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jocuri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calculator.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Productivitatea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era 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ns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limitat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imposibilitatea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acestora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s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partajeze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informa</a:t>
            </a:r>
            <a:r>
              <a:rPr lang="ro-RO" sz="2400" dirty="0">
                <a:latin typeface="Cambria" panose="02040503050406030204" pitchFamily="18" charset="0"/>
                <a:cs typeface="Times New Roman" pitchFamily="18" charset="0"/>
              </a:rPr>
              <a:t>ţ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ii cu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alte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sisteme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33650" y="162877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064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PC-</a:t>
            </a:r>
            <a:r>
              <a:rPr lang="en-US" dirty="0" err="1">
                <a:latin typeface="Cambria" panose="02040503050406030204" pitchFamily="18" charset="0"/>
                <a:cs typeface="Times New Roman" pitchFamily="18" charset="0"/>
              </a:rPr>
              <a:t>urile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re</a:t>
            </a:r>
            <a:r>
              <a:rPr lang="ro-RO" dirty="0">
                <a:latin typeface="Cambria" panose="02040503050406030204" pitchFamily="18" charset="0"/>
                <a:cs typeface="Times New Roman" pitchFamily="18" charset="0"/>
              </a:rPr>
              <a:t>ţ</a:t>
            </a:r>
            <a:r>
              <a:rPr lang="en-US" dirty="0" err="1">
                <a:latin typeface="Cambria" panose="02040503050406030204" pitchFamily="18" charset="0"/>
                <a:cs typeface="Times New Roman" pitchFamily="18" charset="0"/>
              </a:rPr>
              <a:t>elele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Cambria" panose="02040503050406030204" pitchFamily="18" charset="0"/>
                <a:cs typeface="Times New Roman" pitchFamily="18" charset="0"/>
              </a:rPr>
              <a:t>calculatoare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371600"/>
            <a:ext cx="78486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Pe ma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sur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ce tehnologia computerelor 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evoluat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companiile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au </a:t>
            </a:r>
            <a:r>
              <a:rPr lang="ro-RO" sz="1800" dirty="0" err="1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nceput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s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-</a:t>
            </a:r>
            <a:r>
              <a:rPr lang="ro-RO" sz="1800" dirty="0" err="1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instaleze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re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ţ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ele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locale (LAN)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pentru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a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permite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interconectarea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  PC-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urilor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desktop 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în scopul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partaj</a:t>
            </a:r>
            <a:r>
              <a:rPr lang="ro-RO" sz="1800" dirty="0" err="1">
                <a:latin typeface="Cambria" panose="02040503050406030204" pitchFamily="18" charset="0"/>
                <a:cs typeface="Times New Roman" pitchFamily="18" charset="0"/>
              </a:rPr>
              <a:t>ării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date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lor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 al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periferice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lor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imprimante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spre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exemplu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).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Un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sistem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operare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de re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ţ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ea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(NOS)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necesit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mai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mult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putere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procesare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dec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â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t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versiunea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desktop.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ap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rut 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astfel 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o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nou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categorie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de PC-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uri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serverele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de re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ţ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ea. </a:t>
            </a:r>
          </a:p>
          <a:p>
            <a:pPr>
              <a:lnSpc>
                <a:spcPct val="80000"/>
              </a:lnSpc>
            </a:pP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Aceste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calculatoare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ruleaz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un NOS  </a:t>
            </a:r>
            <a:r>
              <a:rPr lang="ro-RO" sz="1800" dirty="0" err="1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au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devenit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punctul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central al re</a:t>
            </a:r>
            <a:r>
              <a:rPr lang="ro-RO" sz="1800" dirty="0">
                <a:latin typeface="Cambria" panose="02040503050406030204" pitchFamily="18" charset="0"/>
                <a:cs typeface="Times New Roman" pitchFamily="18" charset="0"/>
              </a:rPr>
              <a:t>ţ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elelor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 locale de PC-</a:t>
            </a:r>
            <a:r>
              <a:rPr lang="en-US" sz="1800" dirty="0" err="1">
                <a:latin typeface="Cambria" panose="02040503050406030204" pitchFamily="18" charset="0"/>
                <a:cs typeface="Times New Roman" pitchFamily="18" charset="0"/>
              </a:rPr>
              <a:t>uri</a:t>
            </a:r>
            <a:r>
              <a:rPr lang="en-US" sz="1800" dirty="0">
                <a:latin typeface="Cambria" panose="02040503050406030204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589338"/>
            <a:ext cx="50514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" pitchFamily="18" charset="0"/>
                <a:cs typeface="Times New Roman" pitchFamily="18" charset="0"/>
              </a:rPr>
              <a:t>PC-</a:t>
            </a:r>
            <a:r>
              <a:rPr lang="en-US" dirty="0" err="1">
                <a:latin typeface="Times" pitchFamily="18" charset="0"/>
                <a:cs typeface="Times New Roman" pitchFamily="18" charset="0"/>
              </a:rPr>
              <a:t>urile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ro-RO" dirty="0" err="1">
                <a:latin typeface="Times" pitchFamily="18" charset="0"/>
                <a:cs typeface="Times New Roman" pitchFamily="18" charset="0"/>
              </a:rPr>
              <a:t>ş</a:t>
            </a:r>
            <a:r>
              <a:rPr lang="en-US" dirty="0" err="1">
                <a:latin typeface="Times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re</a:t>
            </a:r>
            <a:r>
              <a:rPr lang="ro-RO" dirty="0">
                <a:latin typeface="Times" pitchFamily="18" charset="0"/>
                <a:cs typeface="Times New Roman" pitchFamily="18" charset="0"/>
              </a:rPr>
              <a:t>ţ</a:t>
            </a:r>
            <a:r>
              <a:rPr lang="en-US" dirty="0" err="1">
                <a:latin typeface="Times" pitchFamily="18" charset="0"/>
                <a:cs typeface="Times New Roman" pitchFamily="18" charset="0"/>
              </a:rPr>
              <a:t>elele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" pitchFamily="18" charset="0"/>
                <a:cs typeface="Times New Roman" pitchFamily="18" charset="0"/>
              </a:rPr>
              <a:t>calculatoare</a:t>
            </a:r>
            <a:endParaRPr lang="en-US" dirty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267200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Navigarea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Web, electronic mail (e-mail) </a:t>
            </a:r>
            <a:r>
              <a:rPr lang="ro-RO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alte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aplica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ţ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ii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bazate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Internet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sunt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acum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centrul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utiliz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rii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calculatoarelor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Pentru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oferi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acces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la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aceste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tehnologii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Internet,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marile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companii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de software (Microsoft </a:t>
            </a:r>
            <a:r>
              <a:rPr lang="ro-RO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altele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ro-RO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-au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refacut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sistemele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operare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de tip desktop. 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SO de tip desktop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includ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ăzi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multe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dintre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facilit</a:t>
            </a:r>
            <a:r>
              <a:rPr lang="ro-RO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ăţ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ile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serviciile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disponibile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odinioar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doar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pentru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sistemele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operare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de re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ţ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(NOS)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11480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657600"/>
            <a:ext cx="40576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cs typeface="Times New Roman" pitchFamily="18" charset="0"/>
              </a:rPr>
              <a:t>Kernel-ul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399" y="3610450"/>
            <a:ext cx="8553601" cy="30027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Kernel-ul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este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cel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mai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folosit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termen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pentru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descrierea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nucleului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centrului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sistemului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operare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Acesta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reprezintă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o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mic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parte de cod (software)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ce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este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nc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rcat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î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memorie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atunci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c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â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nd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computerul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porne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ş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te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Acest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cod con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ţine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instrucţiuni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ce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îi permit acestuia 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s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administreze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echipamente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hardware,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alocarea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memoriei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procesele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sistem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şi alte programe. </a:t>
            </a:r>
            <a:endParaRPr lang="en-US" sz="2000" dirty="0"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Pentru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Linux,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kernelul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se g</a:t>
            </a:r>
            <a:r>
              <a:rPr lang="ro-RO" sz="2000" dirty="0" err="1">
                <a:latin typeface="Cambria" panose="02040503050406030204" pitchFamily="18" charset="0"/>
                <a:cs typeface="Times New Roman" pitchFamily="18" charset="0"/>
              </a:rPr>
              <a:t>ăsește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 în /boot.</a:t>
            </a:r>
          </a:p>
          <a:p>
            <a:pPr>
              <a:lnSpc>
                <a:spcPct val="90000"/>
              </a:lnSpc>
            </a:pP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Mai multe </a:t>
            </a:r>
            <a:r>
              <a:rPr lang="ro-RO" sz="2000" dirty="0" err="1">
                <a:latin typeface="Cambria" panose="02040503050406030204" pitchFamily="18" charset="0"/>
                <a:cs typeface="Times New Roman" pitchFamily="18" charset="0"/>
              </a:rPr>
              <a:t>info</a:t>
            </a:r>
            <a:r>
              <a:rPr lang="ro-RO" sz="2000" dirty="0">
                <a:latin typeface="Cambria" panose="02040503050406030204" pitchFamily="18" charset="0"/>
                <a:cs typeface="Times New Roman" pitchFamily="18" charset="0"/>
              </a:rPr>
              <a:t>: https://learning.lpi.org/en/learning-materials/010-160/4/4.3/4.3_01/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55" y="607313"/>
            <a:ext cx="5984073" cy="30892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cs typeface="Arial" charset="0"/>
              </a:rPr>
              <a:t>Interfa</a:t>
            </a:r>
            <a:r>
              <a:rPr lang="ro-RO" dirty="0">
                <a:latin typeface="Cambria" panose="02040503050406030204" pitchFamily="18" charset="0"/>
                <a:cs typeface="Arial" charset="0"/>
              </a:rPr>
              <a:t>ţ</a:t>
            </a:r>
            <a:r>
              <a:rPr lang="en-US" dirty="0">
                <a:latin typeface="Cambria" panose="02040503050406030204" pitchFamily="18" charset="0"/>
                <a:cs typeface="Arial" charset="0"/>
              </a:rPr>
              <a:t>a </a:t>
            </a:r>
            <a:r>
              <a:rPr lang="en-US" dirty="0" err="1">
                <a:latin typeface="Cambria" panose="02040503050406030204" pitchFamily="18" charset="0"/>
                <a:cs typeface="Arial" charset="0"/>
              </a:rPr>
              <a:t>utilizator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447800"/>
            <a:ext cx="41910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IU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este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componenta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interac</a:t>
            </a:r>
            <a:r>
              <a:rPr lang="ro-RO" sz="2400" dirty="0">
                <a:latin typeface="Cambria" panose="02040503050406030204" pitchFamily="18" charset="0"/>
                <a:cs typeface="Calibri" pitchFamily="34" charset="0"/>
              </a:rPr>
              <a:t>ţ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iune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dintre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SO </a:t>
            </a:r>
            <a:r>
              <a:rPr lang="ro-RO" sz="2400" dirty="0" err="1">
                <a:latin typeface="Cambria" panose="02040503050406030204" pitchFamily="18" charset="0"/>
                <a:cs typeface="Calibri" pitchFamily="34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utilizator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mbria" panose="02040503050406030204" pitchFamily="18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IU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este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asemenea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unui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interpretor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ce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interpreteaz</a:t>
            </a:r>
            <a:r>
              <a:rPr lang="ro-RO" sz="2400" dirty="0">
                <a:latin typeface="Cambria" panose="02040503050406030204" pitchFamily="18" charset="0"/>
                <a:cs typeface="Calibri" pitchFamily="34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ap</a:t>
            </a:r>
            <a:r>
              <a:rPr lang="ro-RO" sz="2400" dirty="0">
                <a:latin typeface="Cambria" panose="02040503050406030204" pitchFamily="18" charset="0"/>
                <a:cs typeface="Calibri" pitchFamily="34" charset="0"/>
              </a:rPr>
              <a:t>ă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sarea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unei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taste a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tasta</a:t>
            </a:r>
            <a:r>
              <a:rPr lang="ro-RO" sz="2400" dirty="0">
                <a:latin typeface="Cambria" panose="02040503050406030204" pitchFamily="18" charset="0"/>
                <a:cs typeface="Calibri" pitchFamily="34" charset="0"/>
              </a:rPr>
              <a:t>t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urii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, un click de mouse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sau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alt input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pentru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programele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respective</a:t>
            </a:r>
            <a:r>
              <a:rPr lang="en-US" sz="2400">
                <a:latin typeface="Cambria" panose="02040503050406030204" pitchFamily="18" charset="0"/>
                <a:cs typeface="Calibri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mbria" panose="02040503050406030204" pitchFamily="18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O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interfa</a:t>
            </a:r>
            <a:r>
              <a:rPr lang="ro-RO" sz="2400" dirty="0" err="1">
                <a:latin typeface="Cambria" panose="02040503050406030204" pitchFamily="18" charset="0"/>
                <a:cs typeface="Calibri" pitchFamily="34" charset="0"/>
              </a:rPr>
              <a:t>ţă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utilizator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grafic</a:t>
            </a:r>
            <a:r>
              <a:rPr lang="ro-RO" sz="2400" dirty="0">
                <a:latin typeface="Cambria" panose="02040503050406030204" pitchFamily="18" charset="0"/>
                <a:cs typeface="Calibri" pitchFamily="34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(GUI)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permite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utilizatorului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s</a:t>
            </a:r>
            <a:r>
              <a:rPr lang="ro-RO" sz="2400" dirty="0">
                <a:latin typeface="Cambria" panose="02040503050406030204" pitchFamily="18" charset="0"/>
                <a:cs typeface="Calibri" pitchFamily="34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foloseasc</a:t>
            </a:r>
            <a:r>
              <a:rPr lang="ro-RO" sz="2400" dirty="0">
                <a:latin typeface="Cambria" panose="02040503050406030204" pitchFamily="18" charset="0"/>
                <a:cs typeface="Calibri" pitchFamily="34" charset="0"/>
              </a:rPr>
              <a:t>ă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software-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ul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folosind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obiecte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vizuale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precum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ferestre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meniuri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de tip “pull-down”,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pointeri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ro-RO" sz="2400" dirty="0" err="1">
                <a:latin typeface="Cambria" panose="02040503050406030204" pitchFamily="18" charset="0"/>
                <a:cs typeface="Calibri" pitchFamily="34" charset="0"/>
              </a:rPr>
              <a:t>ş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simboluri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itchFamily="34" charset="0"/>
              </a:rPr>
              <a:t>grafice</a:t>
            </a:r>
            <a:r>
              <a:rPr lang="en-US" sz="2400" dirty="0">
                <a:latin typeface="Cambria" panose="02040503050406030204" pitchFamily="18" charset="0"/>
                <a:cs typeface="Calibri" pitchFamily="34" charset="0"/>
              </a:rPr>
              <a:t>.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"/>
          <a:stretch>
            <a:fillRect/>
          </a:stretch>
        </p:blipFill>
        <p:spPr bwMode="auto">
          <a:xfrm>
            <a:off x="228600" y="1371600"/>
            <a:ext cx="3810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200400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1123</TotalTime>
  <Words>2203</Words>
  <Application>Microsoft Office PowerPoint</Application>
  <PresentationFormat>On-screen Show (4:3)</PresentationFormat>
  <Paragraphs>158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</vt:lpstr>
      <vt:lpstr>Lucida Sans Unicode</vt:lpstr>
      <vt:lpstr>Times</vt:lpstr>
      <vt:lpstr>Times New Roman</vt:lpstr>
      <vt:lpstr>Verdana</vt:lpstr>
      <vt:lpstr>Wingdings 2</vt:lpstr>
      <vt:lpstr>Wingdings 3</vt:lpstr>
      <vt:lpstr>Concourse</vt:lpstr>
      <vt:lpstr> Introducere în Sisteme de operare</vt:lpstr>
      <vt:lpstr> Comenzi Unix/Linux introductive</vt:lpstr>
      <vt:lpstr> Comenzi Unix/Linux introductive (seminar)</vt:lpstr>
      <vt:lpstr> Comenzi Unix/Linux introductive (seminar)</vt:lpstr>
      <vt:lpstr>O privire de ansamblu a SO pentru PC-uri</vt:lpstr>
      <vt:lpstr>PC-urile şi reţelele de calculatoare</vt:lpstr>
      <vt:lpstr>PC-urile şi reţelele de calculatoare</vt:lpstr>
      <vt:lpstr>Kernel-ul </vt:lpstr>
      <vt:lpstr>Interfaţa utilizator </vt:lpstr>
      <vt:lpstr>Sistemul de fişiere </vt:lpstr>
      <vt:lpstr>Sistemul de fişiere</vt:lpstr>
      <vt:lpstr>Sistemul de fişiere</vt:lpstr>
      <vt:lpstr>SO de tip Desktop </vt:lpstr>
      <vt:lpstr>MS-DOS </vt:lpstr>
      <vt:lpstr>Windows NT si Windows 2000 </vt:lpstr>
      <vt:lpstr>Windows 11 </vt:lpstr>
      <vt:lpstr>Windows CLI </vt:lpstr>
      <vt:lpstr>Unix si Linux pe Desktop </vt:lpstr>
      <vt:lpstr>Originile Linux-ului </vt:lpstr>
      <vt:lpstr>Linux/UNIX GUI </vt:lpstr>
      <vt:lpstr>Linux/UNIX GUI</vt:lpstr>
      <vt:lpstr>Originile SO UNIX</vt:lpstr>
      <vt:lpstr>Instrumente de configurare a SO Linux si UNIX</vt:lpstr>
      <vt:lpstr>SO de rețea </vt:lpstr>
      <vt:lpstr>Scurtă comparație între SO Windows și Linux</vt:lpstr>
      <vt:lpstr>Modelul Client-Server</vt:lpstr>
      <vt:lpstr>Modelul Client-Server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- Fundamente</dc:title>
  <dc:creator>rzv</dc:creator>
  <cp:lastModifiedBy>Administrator</cp:lastModifiedBy>
  <cp:revision>168</cp:revision>
  <dcterms:created xsi:type="dcterms:W3CDTF">2002-10-29T16:33:19Z</dcterms:created>
  <dcterms:modified xsi:type="dcterms:W3CDTF">2024-02-28T15:23:15Z</dcterms:modified>
</cp:coreProperties>
</file>